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679"/>
  </p:notesMasterIdLst>
  <p:sldIdLst>
    <p:sldId id="257" r:id="rId2"/>
    <p:sldId id="1118" r:id="rId3"/>
    <p:sldId id="1119" r:id="rId4"/>
    <p:sldId id="472" r:id="rId5"/>
    <p:sldId id="1462" r:id="rId6"/>
    <p:sldId id="1482" r:id="rId7"/>
    <p:sldId id="1094" r:id="rId8"/>
    <p:sldId id="1095" r:id="rId9"/>
    <p:sldId id="1123" r:id="rId10"/>
    <p:sldId id="1124" r:id="rId11"/>
    <p:sldId id="1231" r:id="rId12"/>
    <p:sldId id="1232" r:id="rId13"/>
    <p:sldId id="1282" r:id="rId14"/>
    <p:sldId id="1221" r:id="rId15"/>
    <p:sldId id="1222" r:id="rId16"/>
    <p:sldId id="1277" r:id="rId17"/>
    <p:sldId id="598" r:id="rId18"/>
    <p:sldId id="326" r:id="rId19"/>
    <p:sldId id="1235" r:id="rId20"/>
    <p:sldId id="1086" r:id="rId21"/>
    <p:sldId id="579" r:id="rId22"/>
    <p:sldId id="1429" r:id="rId23"/>
    <p:sldId id="1234" r:id="rId24"/>
    <p:sldId id="1445" r:id="rId25"/>
    <p:sldId id="1446" r:id="rId26"/>
    <p:sldId id="1451" r:id="rId27"/>
    <p:sldId id="1452" r:id="rId28"/>
    <p:sldId id="1344" r:id="rId29"/>
    <p:sldId id="1121" r:id="rId30"/>
    <p:sldId id="1122" r:id="rId31"/>
    <p:sldId id="599" r:id="rId32"/>
    <p:sldId id="271" r:id="rId33"/>
    <p:sldId id="328" r:id="rId34"/>
    <p:sldId id="330" r:id="rId35"/>
    <p:sldId id="315" r:id="rId36"/>
    <p:sldId id="314" r:id="rId37"/>
    <p:sldId id="600" r:id="rId38"/>
    <p:sldId id="1416" r:id="rId39"/>
    <p:sldId id="692" r:id="rId40"/>
    <p:sldId id="319" r:id="rId41"/>
    <p:sldId id="601" r:id="rId42"/>
    <p:sldId id="500" r:id="rId43"/>
    <p:sldId id="321" r:id="rId44"/>
    <p:sldId id="1286" r:id="rId45"/>
    <p:sldId id="901" r:id="rId46"/>
    <p:sldId id="902" r:id="rId47"/>
    <p:sldId id="603" r:id="rId48"/>
    <p:sldId id="499" r:id="rId49"/>
    <p:sldId id="604" r:id="rId50"/>
    <p:sldId id="489" r:id="rId51"/>
    <p:sldId id="1483" r:id="rId52"/>
    <p:sldId id="1484" r:id="rId53"/>
    <p:sldId id="1284" r:id="rId54"/>
    <p:sldId id="1485" r:id="rId55"/>
    <p:sldId id="501" r:id="rId56"/>
    <p:sldId id="1486" r:id="rId57"/>
    <p:sldId id="955" r:id="rId58"/>
    <p:sldId id="1487" r:id="rId59"/>
    <p:sldId id="1278" r:id="rId60"/>
    <p:sldId id="1351" r:id="rId61"/>
    <p:sldId id="606" r:id="rId62"/>
    <p:sldId id="535" r:id="rId63"/>
    <p:sldId id="536" r:id="rId64"/>
    <p:sldId id="537" r:id="rId65"/>
    <p:sldId id="1098" r:id="rId66"/>
    <p:sldId id="538" r:id="rId67"/>
    <p:sldId id="883" r:id="rId68"/>
    <p:sldId id="898" r:id="rId69"/>
    <p:sldId id="900" r:id="rId70"/>
    <p:sldId id="1236" r:id="rId71"/>
    <p:sldId id="842" r:id="rId72"/>
    <p:sldId id="1354" r:id="rId73"/>
    <p:sldId id="1171" r:id="rId74"/>
    <p:sldId id="1192" r:id="rId75"/>
    <p:sldId id="1237" r:id="rId76"/>
    <p:sldId id="843" r:id="rId77"/>
    <p:sldId id="1366" r:id="rId78"/>
    <p:sldId id="1172" r:id="rId79"/>
    <p:sldId id="1193" r:id="rId80"/>
    <p:sldId id="1238" r:id="rId81"/>
    <p:sldId id="844" r:id="rId82"/>
    <p:sldId id="1239" r:id="rId83"/>
    <p:sldId id="845" r:id="rId84"/>
    <p:sldId id="1173" r:id="rId85"/>
    <p:sldId id="1276" r:id="rId86"/>
    <p:sldId id="846" r:id="rId87"/>
    <p:sldId id="1043" r:id="rId88"/>
    <p:sldId id="1044" r:id="rId89"/>
    <p:sldId id="958" r:id="rId90"/>
    <p:sldId id="959" r:id="rId91"/>
    <p:sldId id="960" r:id="rId92"/>
    <p:sldId id="971" r:id="rId93"/>
    <p:sldId id="961" r:id="rId94"/>
    <p:sldId id="962" r:id="rId95"/>
    <p:sldId id="966" r:id="rId96"/>
    <p:sldId id="967" r:id="rId97"/>
    <p:sldId id="963" r:id="rId98"/>
    <p:sldId id="970" r:id="rId99"/>
    <p:sldId id="972" r:id="rId100"/>
    <p:sldId id="973" r:id="rId101"/>
    <p:sldId id="974" r:id="rId102"/>
    <p:sldId id="590" r:id="rId103"/>
    <p:sldId id="490" r:id="rId104"/>
    <p:sldId id="491" r:id="rId105"/>
    <p:sldId id="492" r:id="rId106"/>
    <p:sldId id="493" r:id="rId107"/>
    <p:sldId id="495" r:id="rId108"/>
    <p:sldId id="1454" r:id="rId109"/>
    <p:sldId id="1455" r:id="rId110"/>
    <p:sldId id="1174" r:id="rId111"/>
    <p:sldId id="1175" r:id="rId112"/>
    <p:sldId id="1176" r:id="rId113"/>
    <p:sldId id="1049" r:id="rId114"/>
    <p:sldId id="1050" r:id="rId115"/>
    <p:sldId id="1051" r:id="rId116"/>
    <p:sldId id="1089" r:id="rId117"/>
    <p:sldId id="1052" r:id="rId118"/>
    <p:sldId id="1090" r:id="rId119"/>
    <p:sldId id="1053" r:id="rId120"/>
    <p:sldId id="1243" r:id="rId121"/>
    <p:sldId id="1091" r:id="rId122"/>
    <p:sldId id="1055" r:id="rId123"/>
    <p:sldId id="1056" r:id="rId124"/>
    <p:sldId id="1057" r:id="rId125"/>
    <p:sldId id="1058" r:id="rId126"/>
    <p:sldId id="267" r:id="rId127"/>
    <p:sldId id="272" r:id="rId128"/>
    <p:sldId id="273" r:id="rId129"/>
    <p:sldId id="1178" r:id="rId130"/>
    <p:sldId id="580" r:id="rId131"/>
    <p:sldId id="620" r:id="rId132"/>
    <p:sldId id="1041" r:id="rId133"/>
    <p:sldId id="1040" r:id="rId134"/>
    <p:sldId id="621" r:id="rId135"/>
    <p:sldId id="796" r:id="rId136"/>
    <p:sldId id="849" r:id="rId137"/>
    <p:sldId id="800" r:id="rId138"/>
    <p:sldId id="931" r:id="rId139"/>
    <p:sldId id="985" r:id="rId140"/>
    <p:sldId id="615" r:id="rId141"/>
    <p:sldId id="506" r:id="rId142"/>
    <p:sldId id="803" r:id="rId143"/>
    <p:sldId id="804" r:id="rId144"/>
    <p:sldId id="791" r:id="rId145"/>
    <p:sldId id="793" r:id="rId146"/>
    <p:sldId id="794" r:id="rId147"/>
    <p:sldId id="795" r:id="rId148"/>
    <p:sldId id="616" r:id="rId149"/>
    <p:sldId id="505" r:id="rId150"/>
    <p:sldId id="513" r:id="rId151"/>
    <p:sldId id="1017" r:id="rId152"/>
    <p:sldId id="1009" r:id="rId153"/>
    <p:sldId id="1010" r:id="rId154"/>
    <p:sldId id="618" r:id="rId155"/>
    <p:sldId id="619" r:id="rId156"/>
    <p:sldId id="617" r:id="rId157"/>
    <p:sldId id="502" r:id="rId158"/>
    <p:sldId id="503" r:id="rId159"/>
    <p:sldId id="699" r:id="rId160"/>
    <p:sldId id="504" r:id="rId161"/>
    <p:sldId id="700" r:id="rId162"/>
    <p:sldId id="679" r:id="rId163"/>
    <p:sldId id="940" r:id="rId164"/>
    <p:sldId id="942" r:id="rId165"/>
    <p:sldId id="677" r:id="rId166"/>
    <p:sldId id="678" r:id="rId167"/>
    <p:sldId id="680" r:id="rId168"/>
    <p:sldId id="285" r:id="rId169"/>
    <p:sldId id="286" r:id="rId170"/>
    <p:sldId id="1406" r:id="rId171"/>
    <p:sldId id="1409" r:id="rId172"/>
    <p:sldId id="1287" r:id="rId173"/>
    <p:sldId id="290" r:id="rId174"/>
    <p:sldId id="291" r:id="rId175"/>
    <p:sldId id="829" r:id="rId176"/>
    <p:sldId id="1461" r:id="rId177"/>
    <p:sldId id="830" r:id="rId178"/>
    <p:sldId id="673" r:id="rId179"/>
    <p:sldId id="1470" r:id="rId180"/>
    <p:sldId id="674" r:id="rId181"/>
    <p:sldId id="1148" r:id="rId182"/>
    <p:sldId id="1149" r:id="rId183"/>
    <p:sldId id="1288" r:id="rId184"/>
    <p:sldId id="1464" r:id="rId185"/>
    <p:sldId id="1126" r:id="rId186"/>
    <p:sldId id="379" r:id="rId187"/>
    <p:sldId id="953" r:id="rId188"/>
    <p:sldId id="373" r:id="rId189"/>
    <p:sldId id="1018" r:id="rId190"/>
    <p:sldId id="1019" r:id="rId191"/>
    <p:sldId id="1020" r:id="rId192"/>
    <p:sldId id="640" r:id="rId193"/>
    <p:sldId id="641" r:id="rId194"/>
    <p:sldId id="1474" r:id="rId195"/>
    <p:sldId id="1475" r:id="rId196"/>
    <p:sldId id="1476" r:id="rId197"/>
    <p:sldId id="1477" r:id="rId198"/>
    <p:sldId id="1478" r:id="rId199"/>
    <p:sldId id="1479" r:id="rId200"/>
    <p:sldId id="1480" r:id="rId201"/>
    <p:sldId id="1481" r:id="rId202"/>
    <p:sldId id="386" r:id="rId203"/>
    <p:sldId id="654" r:id="rId204"/>
    <p:sldId id="397" r:id="rId205"/>
    <p:sldId id="657" r:id="rId206"/>
    <p:sldId id="851" r:id="rId207"/>
    <p:sldId id="331" r:id="rId208"/>
    <p:sldId id="1205" r:id="rId209"/>
    <p:sldId id="914" r:id="rId210"/>
    <p:sldId id="852" r:id="rId211"/>
    <p:sldId id="1245" r:id="rId212"/>
    <p:sldId id="1156" r:id="rId213"/>
    <p:sldId id="1465" r:id="rId214"/>
    <p:sldId id="1466" r:id="rId215"/>
    <p:sldId id="1394" r:id="rId216"/>
    <p:sldId id="1395" r:id="rId217"/>
    <p:sldId id="1401" r:id="rId218"/>
    <p:sldId id="1402" r:id="rId219"/>
    <p:sldId id="1244" r:id="rId220"/>
    <p:sldId id="1285" r:id="rId221"/>
    <p:sldId id="1159" r:id="rId222"/>
    <p:sldId id="686" r:id="rId223"/>
    <p:sldId id="1207" r:id="rId224"/>
    <p:sldId id="1356" r:id="rId225"/>
    <p:sldId id="1357" r:id="rId226"/>
    <p:sldId id="302" r:id="rId227"/>
    <p:sldId id="1421" r:id="rId228"/>
    <p:sldId id="1130" r:id="rId229"/>
    <p:sldId id="1203" r:id="rId230"/>
    <p:sldId id="1263" r:id="rId231"/>
    <p:sldId id="1265" r:id="rId232"/>
    <p:sldId id="305" r:id="rId233"/>
    <p:sldId id="1266" r:id="rId234"/>
    <p:sldId id="306" r:id="rId235"/>
    <p:sldId id="308" r:id="rId236"/>
    <p:sldId id="1131" r:id="rId237"/>
    <p:sldId id="1267" r:id="rId238"/>
    <p:sldId id="1132" r:id="rId239"/>
    <p:sldId id="1268" r:id="rId240"/>
    <p:sldId id="1133" r:id="rId241"/>
    <p:sldId id="313" r:id="rId242"/>
    <p:sldId id="1204" r:id="rId243"/>
    <p:sldId id="1134" r:id="rId244"/>
    <p:sldId id="1242" r:id="rId245"/>
    <p:sldId id="1289" r:id="rId246"/>
    <p:sldId id="1135" r:id="rId247"/>
    <p:sldId id="1136" r:id="rId248"/>
    <p:sldId id="1209" r:id="rId249"/>
    <p:sldId id="1269" r:id="rId250"/>
    <p:sldId id="1137" r:id="rId251"/>
    <p:sldId id="1270" r:id="rId252"/>
    <p:sldId id="1138" r:id="rId253"/>
    <p:sldId id="1139" r:id="rId254"/>
    <p:sldId id="1140" r:id="rId255"/>
    <p:sldId id="1078" r:id="rId256"/>
    <p:sldId id="1141" r:id="rId257"/>
    <p:sldId id="1142" r:id="rId258"/>
    <p:sldId id="1143" r:id="rId259"/>
    <p:sldId id="1388" r:id="rId260"/>
    <p:sldId id="1154" r:id="rId261"/>
    <p:sldId id="1144" r:id="rId262"/>
    <p:sldId id="1155" r:id="rId263"/>
    <p:sldId id="1145" r:id="rId264"/>
    <p:sldId id="1146" r:id="rId265"/>
    <p:sldId id="1147" r:id="rId266"/>
    <p:sldId id="1061" r:id="rId267"/>
    <p:sldId id="1062" r:id="rId268"/>
    <p:sldId id="1063" r:id="rId269"/>
    <p:sldId id="1253" r:id="rId270"/>
    <p:sldId id="1254" r:id="rId271"/>
    <p:sldId id="1255" r:id="rId272"/>
    <p:sldId id="1256" r:id="rId273"/>
    <p:sldId id="1257" r:id="rId274"/>
    <p:sldId id="1258" r:id="rId275"/>
    <p:sldId id="1259" r:id="rId276"/>
    <p:sldId id="1260" r:id="rId277"/>
    <p:sldId id="1261" r:id="rId278"/>
    <p:sldId id="1170" r:id="rId279"/>
    <p:sldId id="1064" r:id="rId280"/>
    <p:sldId id="1065" r:id="rId281"/>
    <p:sldId id="1447" r:id="rId282"/>
    <p:sldId id="1358" r:id="rId283"/>
    <p:sldId id="1425" r:id="rId284"/>
    <p:sldId id="1441" r:id="rId285"/>
    <p:sldId id="1392" r:id="rId286"/>
    <p:sldId id="1420" r:id="rId287"/>
    <p:sldId id="360" r:id="rId288"/>
    <p:sldId id="801" r:id="rId289"/>
    <p:sldId id="1262" r:id="rId290"/>
    <p:sldId id="362" r:id="rId291"/>
    <p:sldId id="507" r:id="rId292"/>
    <p:sldId id="591" r:id="rId293"/>
    <p:sldId id="385" r:id="rId294"/>
    <p:sldId id="1125" r:id="rId295"/>
    <p:sldId id="387" r:id="rId296"/>
    <p:sldId id="388" r:id="rId297"/>
    <p:sldId id="527" r:id="rId298"/>
    <p:sldId id="529" r:id="rId299"/>
    <p:sldId id="393" r:id="rId300"/>
    <p:sldId id="395" r:id="rId301"/>
    <p:sldId id="947" r:id="rId302"/>
    <p:sldId id="1424" r:id="rId303"/>
    <p:sldId id="702" r:id="rId304"/>
    <p:sldId id="531" r:id="rId305"/>
    <p:sldId id="1362" r:id="rId306"/>
    <p:sldId id="1363" r:id="rId307"/>
    <p:sldId id="949" r:id="rId308"/>
    <p:sldId id="950" r:id="rId309"/>
    <p:sldId id="853" r:id="rId310"/>
    <p:sldId id="1102" r:id="rId311"/>
    <p:sldId id="816" r:id="rId312"/>
    <p:sldId id="414" r:id="rId313"/>
    <p:sldId id="545" r:id="rId314"/>
    <p:sldId id="533" r:id="rId315"/>
    <p:sldId id="534" r:id="rId316"/>
    <p:sldId id="542" r:id="rId317"/>
    <p:sldId id="543" r:id="rId318"/>
    <p:sldId id="1361" r:id="rId319"/>
    <p:sldId id="544" r:id="rId320"/>
    <p:sldId id="1295" r:id="rId321"/>
    <p:sldId id="546" r:id="rId322"/>
    <p:sldId id="522" r:id="rId323"/>
    <p:sldId id="523" r:id="rId324"/>
    <p:sldId id="809" r:id="rId325"/>
    <p:sldId id="526" r:id="rId326"/>
    <p:sldId id="1387" r:id="rId327"/>
    <p:sldId id="524" r:id="rId328"/>
    <p:sldId id="548" r:id="rId329"/>
    <p:sldId id="646" r:id="rId330"/>
    <p:sldId id="647" r:id="rId331"/>
    <p:sldId id="773" r:id="rId332"/>
    <p:sldId id="772" r:id="rId333"/>
    <p:sldId id="549" r:id="rId334"/>
    <p:sldId id="550" r:id="rId335"/>
    <p:sldId id="547" r:id="rId336"/>
    <p:sldId id="515" r:id="rId337"/>
    <p:sldId id="516" r:id="rId338"/>
    <p:sldId id="517" r:id="rId339"/>
    <p:sldId id="551" r:id="rId340"/>
    <p:sldId id="554" r:id="rId341"/>
    <p:sldId id="555" r:id="rId342"/>
    <p:sldId id="1386" r:id="rId343"/>
    <p:sldId id="558" r:id="rId344"/>
    <p:sldId id="1467" r:id="rId345"/>
    <p:sldId id="1468" r:id="rId346"/>
    <p:sldId id="1419" r:id="rId347"/>
    <p:sldId id="562" r:id="rId348"/>
    <p:sldId id="563" r:id="rId349"/>
    <p:sldId id="1296" r:id="rId350"/>
    <p:sldId id="1335" r:id="rId351"/>
    <p:sldId id="1336" r:id="rId352"/>
    <p:sldId id="625" r:id="rId353"/>
    <p:sldId id="1150" r:id="rId354"/>
    <p:sldId id="1240" r:id="rId355"/>
    <p:sldId id="1414" r:id="rId356"/>
    <p:sldId id="1444" r:id="rId357"/>
    <p:sldId id="1152" r:id="rId358"/>
    <p:sldId id="1153" r:id="rId359"/>
    <p:sldId id="436" r:id="rId360"/>
    <p:sldId id="402" r:id="rId361"/>
    <p:sldId id="403" r:id="rId362"/>
    <p:sldId id="404" r:id="rId363"/>
    <p:sldId id="1075" r:id="rId364"/>
    <p:sldId id="1076" r:id="rId365"/>
    <p:sldId id="1219" r:id="rId366"/>
    <p:sldId id="421" r:id="rId367"/>
    <p:sldId id="564" r:id="rId368"/>
    <p:sldId id="1364" r:id="rId369"/>
    <p:sldId id="826" r:id="rId370"/>
    <p:sldId id="566" r:id="rId371"/>
    <p:sldId id="1211" r:id="rId372"/>
    <p:sldId id="1430" r:id="rId373"/>
    <p:sldId id="1460" r:id="rId374"/>
    <p:sldId id="820" r:id="rId375"/>
    <p:sldId id="821" r:id="rId376"/>
    <p:sldId id="1077" r:id="rId377"/>
    <p:sldId id="1177" r:id="rId378"/>
    <p:sldId id="798" r:id="rId379"/>
    <p:sldId id="1215" r:id="rId380"/>
    <p:sldId id="1427" r:id="rId381"/>
    <p:sldId id="1225" r:id="rId382"/>
    <p:sldId id="1212" r:id="rId383"/>
    <p:sldId id="1213" r:id="rId384"/>
    <p:sldId id="1216" r:id="rId385"/>
    <p:sldId id="1210" r:id="rId386"/>
    <p:sldId id="1151" r:id="rId387"/>
    <p:sldId id="1217" r:id="rId388"/>
    <p:sldId id="1226" r:id="rId389"/>
    <p:sldId id="443" r:id="rId390"/>
    <p:sldId id="445" r:id="rId391"/>
    <p:sldId id="446" r:id="rId392"/>
    <p:sldId id="1293" r:id="rId393"/>
    <p:sldId id="1403" r:id="rId394"/>
    <p:sldId id="1290" r:id="rId395"/>
    <p:sldId id="1294" r:id="rId396"/>
    <p:sldId id="1283" r:id="rId397"/>
    <p:sldId id="1292" r:id="rId398"/>
    <p:sldId id="440" r:id="rId399"/>
    <p:sldId id="823" r:id="rId400"/>
    <p:sldId id="570" r:id="rId401"/>
    <p:sldId id="827" r:id="rId402"/>
    <p:sldId id="453" r:id="rId403"/>
    <p:sldId id="574" r:id="rId404"/>
    <p:sldId id="838" r:id="rId405"/>
    <p:sldId id="839" r:id="rId406"/>
    <p:sldId id="1271" r:id="rId407"/>
    <p:sldId id="1059" r:id="rId408"/>
    <p:sldId id="1060" r:id="rId409"/>
    <p:sldId id="1418" r:id="rId410"/>
    <p:sldId id="576" r:id="rId411"/>
    <p:sldId id="824" r:id="rId412"/>
    <p:sldId id="577" r:id="rId413"/>
    <p:sldId id="935" r:id="rId414"/>
    <p:sldId id="371" r:id="rId415"/>
    <p:sldId id="575" r:id="rId416"/>
    <p:sldId id="1426" r:id="rId417"/>
    <p:sldId id="1165" r:id="rId418"/>
    <p:sldId id="1166" r:id="rId419"/>
    <p:sldId id="937" r:id="rId420"/>
    <p:sldId id="894" r:id="rId421"/>
    <p:sldId id="532" r:id="rId422"/>
    <p:sldId id="1167" r:id="rId423"/>
    <p:sldId id="1168" r:id="rId424"/>
    <p:sldId id="587" r:id="rId425"/>
    <p:sldId id="675" r:id="rId426"/>
    <p:sldId id="588" r:id="rId427"/>
    <p:sldId id="997" r:id="rId428"/>
    <p:sldId id="856" r:id="rId429"/>
    <p:sldId id="857" r:id="rId430"/>
    <p:sldId id="706" r:id="rId431"/>
    <p:sldId id="589" r:id="rId432"/>
    <p:sldId id="998" r:id="rId433"/>
    <p:sldId id="707" r:id="rId434"/>
    <p:sldId id="815" r:id="rId435"/>
    <p:sldId id="1410" r:id="rId436"/>
    <p:sldId id="979" r:id="rId437"/>
    <p:sldId id="982" r:id="rId438"/>
    <p:sldId id="983" r:id="rId439"/>
    <p:sldId id="975" r:id="rId440"/>
    <p:sldId id="708" r:id="rId441"/>
    <p:sldId id="593" r:id="rId442"/>
    <p:sldId id="709" r:id="rId443"/>
    <p:sldId id="594" r:id="rId444"/>
    <p:sldId id="710" r:id="rId445"/>
    <p:sldId id="607" r:id="rId446"/>
    <p:sldId id="336" r:id="rId447"/>
    <p:sldId id="337" r:id="rId448"/>
    <p:sldId id="748" r:id="rId449"/>
    <p:sldId id="1034" r:id="rId450"/>
    <p:sldId id="508" r:id="rId451"/>
    <p:sldId id="622" r:id="rId452"/>
    <p:sldId id="1194" r:id="rId453"/>
    <p:sldId id="989" r:id="rId454"/>
    <p:sldId id="1228" r:id="rId455"/>
    <p:sldId id="987" r:id="rId456"/>
    <p:sldId id="623" r:id="rId457"/>
    <p:sldId id="1035" r:id="rId458"/>
    <p:sldId id="1196" r:id="rId459"/>
    <p:sldId id="990" r:id="rId460"/>
    <p:sldId id="991" r:id="rId461"/>
    <p:sldId id="1224" r:id="rId462"/>
    <p:sldId id="627" r:id="rId463"/>
    <p:sldId id="628" r:id="rId464"/>
    <p:sldId id="1036" r:id="rId465"/>
    <p:sldId id="626" r:id="rId466"/>
    <p:sldId id="992" r:id="rId467"/>
    <p:sldId id="1037" r:id="rId468"/>
    <p:sldId id="629" r:id="rId469"/>
    <p:sldId id="1274" r:id="rId470"/>
    <p:sldId id="1038" r:id="rId471"/>
    <p:sldId id="630" r:id="rId472"/>
    <p:sldId id="1039" r:id="rId473"/>
    <p:sldId id="1082" r:id="rId474"/>
    <p:sldId id="1197" r:id="rId475"/>
    <p:sldId id="818" r:id="rId476"/>
    <p:sldId id="1199" r:id="rId477"/>
    <p:sldId id="1081" r:id="rId478"/>
    <p:sldId id="631" r:id="rId479"/>
    <p:sldId id="993" r:id="rId480"/>
    <p:sldId id="1083" r:id="rId481"/>
    <p:sldId id="1198" r:id="rId482"/>
    <p:sldId id="913" r:id="rId483"/>
    <p:sldId id="1200" r:id="rId484"/>
    <p:sldId id="1085" r:id="rId485"/>
    <p:sldId id="1201" r:id="rId486"/>
    <p:sldId id="994" r:id="rId487"/>
    <p:sldId id="1272" r:id="rId488"/>
    <p:sldId id="1084" r:id="rId489"/>
    <p:sldId id="751" r:id="rId490"/>
    <p:sldId id="352" r:id="rId491"/>
    <p:sldId id="1275" r:id="rId492"/>
    <p:sldId id="633" r:id="rId493"/>
    <p:sldId id="521" r:id="rId494"/>
    <p:sldId id="1337" r:id="rId495"/>
    <p:sldId id="1160" r:id="rId496"/>
    <p:sldId id="1338" r:id="rId497"/>
    <p:sldId id="1339" r:id="rId498"/>
    <p:sldId id="1352" r:id="rId499"/>
    <p:sldId id="1340" r:id="rId500"/>
    <p:sldId id="368" r:id="rId501"/>
    <p:sldId id="636" r:id="rId502"/>
    <p:sldId id="663" r:id="rId503"/>
    <p:sldId id="664" r:id="rId504"/>
    <p:sldId id="637" r:id="rId505"/>
    <p:sldId id="638" r:id="rId506"/>
    <p:sldId id="712" r:id="rId507"/>
    <p:sldId id="713" r:id="rId508"/>
    <p:sldId id="714" r:id="rId509"/>
    <p:sldId id="836" r:id="rId510"/>
    <p:sldId id="837" r:id="rId511"/>
    <p:sldId id="342" r:id="rId512"/>
    <p:sldId id="1067" r:id="rId513"/>
    <p:sldId id="1473" r:id="rId514"/>
    <p:sldId id="1343" r:id="rId515"/>
    <p:sldId id="1068" r:id="rId516"/>
    <p:sldId id="727" r:id="rId517"/>
    <p:sldId id="728" r:id="rId518"/>
    <p:sldId id="781" r:id="rId519"/>
    <p:sldId id="1007" r:id="rId520"/>
    <p:sldId id="730" r:id="rId521"/>
    <p:sldId id="1264" r:id="rId522"/>
    <p:sldId id="1448" r:id="rId523"/>
    <p:sldId id="1449" r:id="rId524"/>
    <p:sldId id="1450" r:id="rId525"/>
    <p:sldId id="1157" r:id="rId526"/>
    <p:sldId id="1158" r:id="rId527"/>
    <p:sldId id="775" r:id="rId528"/>
    <p:sldId id="354" r:id="rId529"/>
    <p:sldId id="735" r:id="rId530"/>
    <p:sldId id="738" r:id="rId531"/>
    <p:sldId id="774" r:id="rId532"/>
    <p:sldId id="1453" r:id="rId533"/>
    <p:sldId id="737" r:id="rId534"/>
    <p:sldId id="740" r:id="rId535"/>
    <p:sldId id="683" r:id="rId536"/>
    <p:sldId id="684" r:id="rId537"/>
    <p:sldId id="682" r:id="rId538"/>
    <p:sldId id="1405" r:id="rId539"/>
    <p:sldId id="1434" r:id="rId540"/>
    <p:sldId id="1432" r:id="rId541"/>
    <p:sldId id="1385" r:id="rId542"/>
    <p:sldId id="1433" r:id="rId543"/>
    <p:sldId id="1438" r:id="rId544"/>
    <p:sldId id="1439" r:id="rId545"/>
    <p:sldId id="1440" r:id="rId546"/>
    <p:sldId id="1431" r:id="rId547"/>
    <p:sldId id="1436" r:id="rId548"/>
    <p:sldId id="968" r:id="rId549"/>
    <p:sldId id="969" r:id="rId550"/>
    <p:sldId id="609" r:id="rId551"/>
    <p:sldId id="610" r:id="rId552"/>
    <p:sldId id="703" r:id="rId553"/>
    <p:sldId id="611" r:id="rId554"/>
    <p:sldId id="612" r:id="rId555"/>
    <p:sldId id="704" r:id="rId556"/>
    <p:sldId id="613" r:id="rId557"/>
    <p:sldId id="705" r:id="rId558"/>
    <p:sldId id="614" r:id="rId559"/>
    <p:sldId id="1045" r:id="rId560"/>
    <p:sldId id="1382" r:id="rId561"/>
    <p:sldId id="986" r:id="rId562"/>
    <p:sldId id="427" r:id="rId563"/>
    <p:sldId id="689" r:id="rId564"/>
    <p:sldId id="731" r:id="rId565"/>
    <p:sldId id="732" r:id="rId566"/>
    <p:sldId id="758" r:id="rId567"/>
    <p:sldId id="759" r:id="rId568"/>
    <p:sldId id="1417" r:id="rId569"/>
    <p:sldId id="916" r:id="rId570"/>
    <p:sldId id="917" r:id="rId571"/>
    <p:sldId id="840" r:id="rId572"/>
    <p:sldId id="841" r:id="rId573"/>
    <p:sldId id="939" r:id="rId574"/>
    <p:sldId id="766" r:id="rId575"/>
    <p:sldId id="767" r:id="rId576"/>
    <p:sldId id="776" r:id="rId577"/>
    <p:sldId id="752" r:id="rId578"/>
    <p:sldId id="753" r:id="rId579"/>
    <p:sldId id="764" r:id="rId580"/>
    <p:sldId id="765" r:id="rId581"/>
    <p:sldId id="1472" r:id="rId582"/>
    <p:sldId id="874" r:id="rId583"/>
    <p:sldId id="946" r:id="rId584"/>
    <p:sldId id="943" r:id="rId585"/>
    <p:sldId id="755" r:id="rId586"/>
    <p:sldId id="754" r:id="rId587"/>
    <p:sldId id="670" r:id="rId588"/>
    <p:sldId id="1347" r:id="rId589"/>
    <p:sldId id="777" r:id="rId590"/>
    <p:sldId id="762" r:id="rId591"/>
    <p:sldId id="763" r:id="rId592"/>
    <p:sldId id="769" r:id="rId593"/>
    <p:sldId id="1398" r:id="rId594"/>
    <p:sldId id="770" r:id="rId595"/>
    <p:sldId id="873" r:id="rId596"/>
    <p:sldId id="875" r:id="rId597"/>
    <p:sldId id="1469" r:id="rId598"/>
    <p:sldId id="1412" r:id="rId599"/>
    <p:sldId id="583" r:id="rId600"/>
    <p:sldId id="584" r:id="rId601"/>
    <p:sldId id="585" r:id="rId602"/>
    <p:sldId id="1069" r:id="rId603"/>
    <p:sldId id="1442" r:id="rId604"/>
    <p:sldId id="952" r:id="rId605"/>
    <p:sldId id="1348" r:id="rId606"/>
    <p:sldId id="1349" r:id="rId607"/>
    <p:sldId id="1396" r:id="rId608"/>
    <p:sldId id="1397" r:id="rId609"/>
    <p:sldId id="1350" r:id="rId610"/>
    <p:sldId id="761" r:id="rId611"/>
    <p:sldId id="1404" r:id="rId612"/>
    <p:sldId id="861" r:id="rId613"/>
    <p:sldId id="862" r:id="rId614"/>
    <p:sldId id="756" r:id="rId615"/>
    <p:sldId id="771" r:id="rId616"/>
    <p:sldId id="876" r:id="rId617"/>
    <p:sldId id="1471" r:id="rId618"/>
    <p:sldId id="1393" r:id="rId619"/>
    <p:sldId id="1389" r:id="rId620"/>
    <p:sldId id="1457" r:id="rId621"/>
    <p:sldId id="1458" r:id="rId622"/>
    <p:sldId id="1459" r:id="rId623"/>
    <p:sldId id="1428" r:id="rId624"/>
    <p:sldId id="778" r:id="rId625"/>
    <p:sldId id="779" r:id="rId626"/>
    <p:sldId id="834" r:id="rId627"/>
    <p:sldId id="780" r:id="rId628"/>
    <p:sldId id="833" r:id="rId629"/>
    <p:sldId id="783" r:id="rId630"/>
    <p:sldId id="880" r:id="rId631"/>
    <p:sldId id="881" r:id="rId632"/>
    <p:sldId id="879" r:id="rId633"/>
    <p:sldId id="866" r:id="rId634"/>
    <p:sldId id="1341" r:id="rId635"/>
    <p:sldId id="1390" r:id="rId636"/>
    <p:sldId id="1391" r:id="rId637"/>
    <p:sldId id="878" r:id="rId638"/>
    <p:sldId id="867" r:id="rId639"/>
    <p:sldId id="868" r:id="rId640"/>
    <p:sldId id="870" r:id="rId641"/>
    <p:sldId id="1241" r:id="rId642"/>
    <p:sldId id="1411" r:id="rId643"/>
    <p:sldId id="869" r:id="rId644"/>
    <p:sldId id="1342" r:id="rId645"/>
    <p:sldId id="1367" r:id="rId646"/>
    <p:sldId id="1377" r:id="rId647"/>
    <p:sldId id="1379" r:id="rId648"/>
    <p:sldId id="1368" r:id="rId649"/>
    <p:sldId id="1369" r:id="rId650"/>
    <p:sldId id="1380" r:id="rId651"/>
    <p:sldId id="1381" r:id="rId652"/>
    <p:sldId id="1370" r:id="rId653"/>
    <p:sldId id="1371" r:id="rId654"/>
    <p:sldId id="1372" r:id="rId655"/>
    <p:sldId id="1373" r:id="rId656"/>
    <p:sldId id="1374" r:id="rId657"/>
    <p:sldId id="1375" r:id="rId658"/>
    <p:sldId id="1033" r:id="rId659"/>
    <p:sldId id="1021" r:id="rId660"/>
    <p:sldId id="1022" r:id="rId661"/>
    <p:sldId id="1023" r:id="rId662"/>
    <p:sldId id="1024" r:id="rId663"/>
    <p:sldId id="1025" r:id="rId664"/>
    <p:sldId id="1027" r:id="rId665"/>
    <p:sldId id="1028" r:id="rId666"/>
    <p:sldId id="1029" r:id="rId667"/>
    <p:sldId id="1030" r:id="rId668"/>
    <p:sldId id="1032" r:id="rId669"/>
    <p:sldId id="1031" r:id="rId670"/>
    <p:sldId id="885" r:id="rId671"/>
    <p:sldId id="1074" r:id="rId672"/>
    <p:sldId id="976" r:id="rId673"/>
    <p:sldId id="933" r:id="rId674"/>
    <p:sldId id="954" r:id="rId675"/>
    <p:sldId id="788" r:id="rId676"/>
    <p:sldId id="1456" r:id="rId677"/>
    <p:sldId id="1489" r:id="rId67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AA496"/>
    <a:srgbClr val="F63122"/>
    <a:srgbClr val="39AE0A"/>
    <a:srgbClr val="FD8603"/>
    <a:srgbClr val="41C60C"/>
    <a:srgbClr val="5E4C34"/>
    <a:srgbClr val="7E007E"/>
    <a:srgbClr val="164404"/>
    <a:srgbClr val="840FF9"/>
    <a:srgbClr val="D4EA0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94394" autoAdjust="0"/>
  </p:normalViewPr>
  <p:slideViewPr>
    <p:cSldViewPr>
      <p:cViewPr varScale="1">
        <p:scale>
          <a:sx n="66" d="100"/>
          <a:sy n="66" d="100"/>
        </p:scale>
        <p:origin x="792" y="84"/>
      </p:cViewPr>
      <p:guideLst>
        <p:guide orient="horz" pos="2160"/>
        <p:guide pos="384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206502"/>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671" Type="http://schemas.openxmlformats.org/officeDocument/2006/relationships/slide" Target="slides/slide670.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629" Type="http://schemas.openxmlformats.org/officeDocument/2006/relationships/slide" Target="slides/slide628.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640" Type="http://schemas.openxmlformats.org/officeDocument/2006/relationships/slide" Target="slides/slide639.xml"/><Relationship Id="rId682" Type="http://schemas.openxmlformats.org/officeDocument/2006/relationships/viewProps" Target="viewProps.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651" Type="http://schemas.openxmlformats.org/officeDocument/2006/relationships/slide" Target="slides/slide650.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620" Type="http://schemas.openxmlformats.org/officeDocument/2006/relationships/slide" Target="slides/slide619.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631" Type="http://schemas.openxmlformats.org/officeDocument/2006/relationships/slide" Target="slides/slide630.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600" Type="http://schemas.openxmlformats.org/officeDocument/2006/relationships/slide" Target="slides/slide599.xml"/><Relationship Id="rId642" Type="http://schemas.openxmlformats.org/officeDocument/2006/relationships/slide" Target="slides/slide641.xml"/><Relationship Id="rId684" Type="http://schemas.openxmlformats.org/officeDocument/2006/relationships/tableStyles" Target="tableStyles.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611" Type="http://schemas.openxmlformats.org/officeDocument/2006/relationships/slide" Target="slides/slide610.xml"/><Relationship Id="rId653" Type="http://schemas.openxmlformats.org/officeDocument/2006/relationships/slide" Target="slides/slide652.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664" Type="http://schemas.openxmlformats.org/officeDocument/2006/relationships/slide" Target="slides/slide663.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633" Type="http://schemas.openxmlformats.org/officeDocument/2006/relationships/slide" Target="slides/slide632.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644" Type="http://schemas.openxmlformats.org/officeDocument/2006/relationships/slide" Target="slides/slide643.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slide" Target="slides/slide612.xml"/><Relationship Id="rId655" Type="http://schemas.openxmlformats.org/officeDocument/2006/relationships/slide" Target="slides/slide654.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624" Type="http://schemas.openxmlformats.org/officeDocument/2006/relationships/slide" Target="slides/slide623.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635" Type="http://schemas.openxmlformats.org/officeDocument/2006/relationships/slide" Target="slides/slide634.xml"/><Relationship Id="rId677" Type="http://schemas.openxmlformats.org/officeDocument/2006/relationships/slide" Target="slides/slide676.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646" Type="http://schemas.openxmlformats.org/officeDocument/2006/relationships/slide" Target="slides/slide645.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12" Type="http://schemas.openxmlformats.org/officeDocument/2006/relationships/slide" Target="slides/slide211.xml"/><Relationship Id="rId254" Type="http://schemas.openxmlformats.org/officeDocument/2006/relationships/slide" Target="slides/slide253.xml"/><Relationship Id="rId657" Type="http://schemas.openxmlformats.org/officeDocument/2006/relationships/slide" Target="slides/slide656.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559" Type="http://schemas.openxmlformats.org/officeDocument/2006/relationships/slide" Target="slides/slide558.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570" Type="http://schemas.openxmlformats.org/officeDocument/2006/relationships/slide" Target="slides/slide569.xml"/><Relationship Id="rId626" Type="http://schemas.openxmlformats.org/officeDocument/2006/relationships/slide" Target="slides/slide625.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528" Type="http://schemas.openxmlformats.org/officeDocument/2006/relationships/slide" Target="slides/slide527.xml"/><Relationship Id="rId125" Type="http://schemas.openxmlformats.org/officeDocument/2006/relationships/slide" Target="slides/slide124.xml"/><Relationship Id="rId167" Type="http://schemas.openxmlformats.org/officeDocument/2006/relationships/slide" Target="slides/slide166.xml"/><Relationship Id="rId332" Type="http://schemas.openxmlformats.org/officeDocument/2006/relationships/slide" Target="slides/slide331.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616" Type="http://schemas.openxmlformats.org/officeDocument/2006/relationships/slide" Target="slides/slide615.xml"/><Relationship Id="rId637" Type="http://schemas.openxmlformats.org/officeDocument/2006/relationships/slide" Target="slides/slide636.xml"/><Relationship Id="rId658" Type="http://schemas.openxmlformats.org/officeDocument/2006/relationships/slide" Target="slides/slide657.xml"/><Relationship Id="rId679" Type="http://schemas.openxmlformats.org/officeDocument/2006/relationships/notesMaster" Target="notesMasters/notesMaster1.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slide" Target="slides/slide570.xml"/><Relationship Id="rId592" Type="http://schemas.openxmlformats.org/officeDocument/2006/relationships/slide" Target="slides/slide591.xml"/><Relationship Id="rId606" Type="http://schemas.openxmlformats.org/officeDocument/2006/relationships/slide" Target="slides/slide605.xml"/><Relationship Id="rId627" Type="http://schemas.openxmlformats.org/officeDocument/2006/relationships/slide" Target="slides/slide626.xml"/><Relationship Id="rId648" Type="http://schemas.openxmlformats.org/officeDocument/2006/relationships/slide" Target="slides/slide647.xml"/><Relationship Id="rId669" Type="http://schemas.openxmlformats.org/officeDocument/2006/relationships/slide" Target="slides/slide668.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680" Type="http://schemas.openxmlformats.org/officeDocument/2006/relationships/commentAuthors" Target="commentAuthors.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582" Type="http://schemas.openxmlformats.org/officeDocument/2006/relationships/slide" Target="slides/slide581.xml"/><Relationship Id="rId617" Type="http://schemas.openxmlformats.org/officeDocument/2006/relationships/slide" Target="slides/slide616.xml"/><Relationship Id="rId638" Type="http://schemas.openxmlformats.org/officeDocument/2006/relationships/slide" Target="slides/slide637.xml"/><Relationship Id="rId659" Type="http://schemas.openxmlformats.org/officeDocument/2006/relationships/slide" Target="slides/slide65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670" Type="http://schemas.openxmlformats.org/officeDocument/2006/relationships/slide" Target="slides/slide669.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593" Type="http://schemas.openxmlformats.org/officeDocument/2006/relationships/slide" Target="slides/slide592.xml"/><Relationship Id="rId607" Type="http://schemas.openxmlformats.org/officeDocument/2006/relationships/slide" Target="slides/slide606.xml"/><Relationship Id="rId628" Type="http://schemas.openxmlformats.org/officeDocument/2006/relationships/slide" Target="slides/slide627.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681"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slide" Target="slides/slide582.xml"/><Relationship Id="rId618" Type="http://schemas.openxmlformats.org/officeDocument/2006/relationships/slide" Target="slides/slide617.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650" Type="http://schemas.openxmlformats.org/officeDocument/2006/relationships/slide" Target="slides/slide649.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661" Type="http://schemas.openxmlformats.org/officeDocument/2006/relationships/slide" Target="slides/slide660.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672" Type="http://schemas.openxmlformats.org/officeDocument/2006/relationships/slide" Target="slides/slide671.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683" Type="http://schemas.openxmlformats.org/officeDocument/2006/relationships/theme" Target="theme/theme1.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22-09-2022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9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6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9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0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237</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239</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247</a:t>
            </a:fld>
            <a:endParaRPr lang="en-US"/>
          </a:p>
        </p:txBody>
      </p:sp>
    </p:spTree>
    <p:extLst>
      <p:ext uri="{BB962C8B-B14F-4D97-AF65-F5344CB8AC3E}">
        <p14:creationId xmlns:p14="http://schemas.microsoft.com/office/powerpoint/2010/main" val="17045973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249</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251</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260</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262</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302</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308</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338</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a:t>
            </a:fld>
            <a:endParaRPr lang="en-IN"/>
          </a:p>
        </p:txBody>
      </p:sp>
    </p:spTree>
    <p:extLst>
      <p:ext uri="{BB962C8B-B14F-4D97-AF65-F5344CB8AC3E}">
        <p14:creationId xmlns:p14="http://schemas.microsoft.com/office/powerpoint/2010/main" val="1633581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370</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391</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392</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393</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394</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395</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396</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397</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445</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455</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91</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463</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465</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466</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493</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540</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541</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542</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609</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632</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207</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208</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226</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227</a:t>
            </a:fld>
            <a:endParaRPr lang="en-IN"/>
          </a:p>
        </p:txBody>
      </p:sp>
    </p:spTree>
    <p:extLst>
      <p:ext uri="{BB962C8B-B14F-4D97-AF65-F5344CB8AC3E}">
        <p14:creationId xmlns:p14="http://schemas.microsoft.com/office/powerpoint/2010/main" val="23319703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231</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233</a:t>
            </a:fld>
            <a:endParaRPr lang="en-IN"/>
          </a:p>
        </p:txBody>
      </p:sp>
    </p:spTree>
    <p:extLst>
      <p:ext uri="{BB962C8B-B14F-4D97-AF65-F5344CB8AC3E}">
        <p14:creationId xmlns:p14="http://schemas.microsoft.com/office/powerpoint/2010/main" val="30411455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9/22/2022</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9/22/2022</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9/22/2022</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9/22/2022</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7.xml"/><Relationship Id="rId4" Type="http://schemas.openxmlformats.org/officeDocument/2006/relationships/image" Target="../media/image65.png"/></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68.png"/></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12.jpe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3" Type="http://schemas.openxmlformats.org/officeDocument/2006/relationships/image" Target="../media/image75.png"/><Relationship Id="rId7" Type="http://schemas.openxmlformats.org/officeDocument/2006/relationships/image" Target="../media/image79.png"/><Relationship Id="rId2" Type="http://schemas.openxmlformats.org/officeDocument/2006/relationships/image" Target="../media/image74.png"/><Relationship Id="rId1" Type="http://schemas.openxmlformats.org/officeDocument/2006/relationships/slideLayout" Target="../slideLayouts/slideLayout7.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png"/></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7.xml"/><Relationship Id="rId4" Type="http://schemas.openxmlformats.org/officeDocument/2006/relationships/image" Target="../media/image82.png"/></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7.xml"/><Relationship Id="rId4" Type="http://schemas.openxmlformats.org/officeDocument/2006/relationships/image" Target="../media/image92.png"/></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7.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8" Type="http://schemas.openxmlformats.org/officeDocument/2006/relationships/image" Target="../media/image100.png"/><Relationship Id="rId3" Type="http://schemas.openxmlformats.org/officeDocument/2006/relationships/image" Target="../media/image95.png"/><Relationship Id="rId7" Type="http://schemas.openxmlformats.org/officeDocument/2006/relationships/image" Target="../media/image99.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96.png"/><Relationship Id="rId9" Type="http://schemas.openxmlformats.org/officeDocument/2006/relationships/image" Target="../media/image101.png"/></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2" Type="http://schemas.openxmlformats.org/officeDocument/2006/relationships/image" Target="../media/image103.jpeg"/><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2" Type="http://schemas.openxmlformats.org/officeDocument/2006/relationships/image" Target="../media/image103.jpeg"/><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2" Type="http://schemas.openxmlformats.org/officeDocument/2006/relationships/image" Target="../media/image104.jpeg"/><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7.xml"/><Relationship Id="rId4" Type="http://schemas.openxmlformats.org/officeDocument/2006/relationships/image" Target="../media/image112.png"/></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jpeg"/><Relationship Id="rId1" Type="http://schemas.openxmlformats.org/officeDocument/2006/relationships/slideLayout" Target="../slideLayouts/slideLayout7.xml"/><Relationship Id="rId4" Type="http://schemas.openxmlformats.org/officeDocument/2006/relationships/image" Target="../media/image118.png"/></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2" Type="http://schemas.openxmlformats.org/officeDocument/2006/relationships/image" Target="../media/image125.jpeg"/><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7.xml"/><Relationship Id="rId4" Type="http://schemas.openxmlformats.org/officeDocument/2006/relationships/image" Target="../media/image143.png"/></Relationships>
</file>

<file path=ppt/slides/_rels/slide453.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7.xml"/><Relationship Id="rId4" Type="http://schemas.openxmlformats.org/officeDocument/2006/relationships/image" Target="../media/image146.png"/></Relationships>
</file>

<file path=ppt/slides/_rels/slide454.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7.xml"/><Relationship Id="rId4" Type="http://schemas.openxmlformats.org/officeDocument/2006/relationships/image" Target="../media/image147.png"/></Relationships>
</file>

<file path=ppt/slides/_rels/slide455.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49.png"/><Relationship Id="rId1" Type="http://schemas.openxmlformats.org/officeDocument/2006/relationships/slideLayout" Target="../slideLayouts/slideLayout7.xml"/><Relationship Id="rId5" Type="http://schemas.openxmlformats.org/officeDocument/2006/relationships/image" Target="../media/image152.png"/><Relationship Id="rId4" Type="http://schemas.openxmlformats.org/officeDocument/2006/relationships/image" Target="../media/image151.png"/></Relationships>
</file>

<file path=ppt/slides/_rels/slide457.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460.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156.png"/><Relationship Id="rId1" Type="http://schemas.openxmlformats.org/officeDocument/2006/relationships/slideLayout" Target="../slideLayouts/slideLayout7.xml"/><Relationship Id="rId6" Type="http://schemas.openxmlformats.org/officeDocument/2006/relationships/image" Target="../media/image160.png"/><Relationship Id="rId5" Type="http://schemas.openxmlformats.org/officeDocument/2006/relationships/image" Target="../media/image159.png"/><Relationship Id="rId4" Type="http://schemas.openxmlformats.org/officeDocument/2006/relationships/image" Target="../media/image158.png"/></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162.png"/></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image" Target="../media/image164.png"/></Relationships>
</file>

<file path=ppt/slides/_rels/slide466.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image" Target="../media/image166.png"/></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image" Target="../media/image181.png"/><Relationship Id="rId1" Type="http://schemas.openxmlformats.org/officeDocument/2006/relationships/slideLayout" Target="../slideLayouts/slideLayout7.xml"/><Relationship Id="rId4" Type="http://schemas.openxmlformats.org/officeDocument/2006/relationships/image" Target="../media/image183.png"/></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notesSlide" Target="../notesSlides/notesSlide33.xml"/><Relationship Id="rId1" Type="http://schemas.openxmlformats.org/officeDocument/2006/relationships/slideLayout" Target="../slideLayouts/slideLayout7.xml"/><Relationship Id="rId6" Type="http://schemas.openxmlformats.org/officeDocument/2006/relationships/image" Target="../media/image187.png"/><Relationship Id="rId5" Type="http://schemas.openxmlformats.org/officeDocument/2006/relationships/image" Target="../media/image186.png"/><Relationship Id="rId4" Type="http://schemas.openxmlformats.org/officeDocument/2006/relationships/image" Target="../media/image185.png"/></Relationships>
</file>

<file path=ppt/slides/_rels/slide494.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85.png"/><Relationship Id="rId1" Type="http://schemas.openxmlformats.org/officeDocument/2006/relationships/slideLayout" Target="../slideLayouts/slideLayout7.xml"/><Relationship Id="rId5" Type="http://schemas.openxmlformats.org/officeDocument/2006/relationships/image" Target="../media/image184.png"/><Relationship Id="rId4" Type="http://schemas.openxmlformats.org/officeDocument/2006/relationships/image" Target="../media/image188.png"/></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85.png"/><Relationship Id="rId1" Type="http://schemas.openxmlformats.org/officeDocument/2006/relationships/slideLayout" Target="../slideLayouts/slideLayout7.xml"/><Relationship Id="rId4" Type="http://schemas.openxmlformats.org/officeDocument/2006/relationships/image" Target="../media/image189.png"/></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image" Target="../media/image190.png"/><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85.png"/><Relationship Id="rId1" Type="http://schemas.openxmlformats.org/officeDocument/2006/relationships/slideLayout" Target="../slideLayouts/slideLayout7.xml"/><Relationship Id="rId5" Type="http://schemas.openxmlformats.org/officeDocument/2006/relationships/image" Target="../media/image191.png"/><Relationship Id="rId4" Type="http://schemas.openxmlformats.org/officeDocument/2006/relationships/image" Target="../media/image19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2" Type="http://schemas.openxmlformats.org/officeDocument/2006/relationships/image" Target="../media/image193.png"/><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3" Type="http://schemas.openxmlformats.org/officeDocument/2006/relationships/image" Target="../media/image195.gif"/><Relationship Id="rId2" Type="http://schemas.openxmlformats.org/officeDocument/2006/relationships/image" Target="../media/image194.gif"/><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7.xml"/><Relationship Id="rId4" Type="http://schemas.openxmlformats.org/officeDocument/2006/relationships/image" Target="../media/image28.jpeg"/></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4.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image" Target="../media/image197.png"/><Relationship Id="rId1" Type="http://schemas.openxmlformats.org/officeDocument/2006/relationships/slideLayout" Target="../slideLayouts/slideLayout7.xml"/></Relationships>
</file>

<file path=ppt/slides/_rels/slide675.xml.rels><?xml version="1.0" encoding="UTF-8" standalone="yes"?>
<Relationships xmlns="http://schemas.openxmlformats.org/package/2006/relationships"><Relationship Id="rId2" Type="http://schemas.openxmlformats.org/officeDocument/2006/relationships/image" Target="../media/image199.jpeg"/><Relationship Id="rId1" Type="http://schemas.openxmlformats.org/officeDocument/2006/relationships/slideLayout" Target="../slideLayouts/slideLayout7.xml"/></Relationships>
</file>

<file path=ppt/slides/_rels/slide6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7.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image" Target="../media/image200.png"/><Relationship Id="rId1" Type="http://schemas.openxmlformats.org/officeDocument/2006/relationships/slideLayout" Target="../slideLayouts/slideLayout7.xml"/><Relationship Id="rId4" Type="http://schemas.openxmlformats.org/officeDocument/2006/relationships/image" Target="../media/image202.jpeg"/></Relationships>
</file>

<file path=ppt/slides/_rels/slide6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7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444912" y="3760321"/>
            <a:ext cx="6065018" cy="587897"/>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8800" dirty="0">
                <a:solidFill>
                  <a:srgbClr val="17A889"/>
                </a:solidFill>
                <a:latin typeface="Calibri" panose="020F0502020204030204" pitchFamily="34" charset="0"/>
                <a:cs typeface="Calibri" panose="020F0502020204030204" pitchFamily="34" charset="0"/>
              </a:rPr>
              <a:t>iet</a:t>
            </a:r>
          </a:p>
        </p:txBody>
      </p:sp>
      <p:sp>
        <p:nvSpPr>
          <p:cNvPr id="6" name="Rectangle 5">
            <a:extLst>
              <a:ext uri="{FF2B5EF4-FFF2-40B4-BE49-F238E27FC236}">
                <a16:creationId xmlns:a16="http://schemas.microsoft.com/office/drawing/2014/main" id="{B8948F78-B708-4250-8816-44ACEC13C281}"/>
              </a:ext>
            </a:extLst>
          </p:cNvPr>
          <p:cNvSpPr/>
          <p:nvPr/>
        </p:nvSpPr>
        <p:spPr>
          <a:xfrm>
            <a:off x="184322" y="5517232"/>
            <a:ext cx="11675299" cy="430887"/>
          </a:xfrm>
          <a:prstGeom prst="rect">
            <a:avLst/>
          </a:prstGeom>
        </p:spPr>
        <p:txBody>
          <a:bodyPr wrap="square">
            <a:spAutoFit/>
          </a:bodyPr>
          <a:lstStyle/>
          <a:p>
            <a:r>
              <a:rPr lang="en-IN" sz="2200" dirty="0">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SQL</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PL/SQL</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 and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NoSQL(MongoDB)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accent4">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accent4">
                    <a:lumMod val="50000"/>
                  </a:schemeClr>
                </a:solidFill>
              </a:rPr>
              <a:t>Which module(s) you have completed?</a:t>
            </a:r>
          </a:p>
        </p:txBody>
      </p:sp>
      <p:sp>
        <p:nvSpPr>
          <p:cNvPr id="3" name="TextBox 2">
            <a:extLst>
              <a:ext uri="{FF2B5EF4-FFF2-40B4-BE49-F238E27FC236}">
                <a16:creationId xmlns:a16="http://schemas.microsoft.com/office/drawing/2014/main" id="{685929B2-6349-4CA9-ABFF-E94AF285D846}"/>
              </a:ext>
            </a:extLst>
          </p:cNvPr>
          <p:cNvSpPr txBox="1"/>
          <p:nvPr/>
        </p:nvSpPr>
        <p:spPr>
          <a:xfrm>
            <a:off x="181341" y="4212957"/>
            <a:ext cx="8146907"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chemeClr val="accent6"/>
                </a:solidFill>
              </a:rPr>
              <a:t>If A and a, B and b, C and c etc. are treated in the same way then it is case-insensitive. </a:t>
            </a:r>
            <a:r>
              <a:rPr lang="en-US" sz="2200" b="1" dirty="0">
                <a:solidFill>
                  <a:schemeClr val="accent6"/>
                </a:solidFill>
              </a:rPr>
              <a:t>MySQL is case-insensitive</a:t>
            </a:r>
            <a:endParaRPr lang="en-IN" sz="2200" b="1" dirty="0">
              <a:solidFill>
                <a:schemeClr val="accent6"/>
              </a:solidFill>
            </a:endParaRPr>
          </a:p>
        </p:txBody>
      </p:sp>
      <p:pic>
        <p:nvPicPr>
          <p:cNvPr id="1026" name="Picture 2">
            <a:extLst>
              <a:ext uri="{FF2B5EF4-FFF2-40B4-BE49-F238E27FC236}">
                <a16:creationId xmlns:a16="http://schemas.microsoft.com/office/drawing/2014/main" id="{3C20C115-B85A-4196-A39A-6E5F66E282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340" y="196593"/>
            <a:ext cx="3898435" cy="10678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802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C70CCFD-3886-15EB-7B14-5A1CCEE6E28C}"/>
              </a:ext>
            </a:extLst>
          </p:cNvPr>
          <p:cNvPicPr>
            <a:picLocks noChangeAspect="1"/>
          </p:cNvPicPr>
          <p:nvPr/>
        </p:nvPicPr>
        <p:blipFill>
          <a:blip r:embed="rId2"/>
          <a:stretch>
            <a:fillRect/>
          </a:stretch>
        </p:blipFill>
        <p:spPr>
          <a:xfrm>
            <a:off x="5714662" y="2492896"/>
            <a:ext cx="6430010" cy="3014067"/>
          </a:xfrm>
          <a:prstGeom prst="rect">
            <a:avLst/>
          </a:prstGeom>
        </p:spPr>
      </p:pic>
      <p:sp>
        <p:nvSpPr>
          <p:cNvPr id="4" name="Rectangle 3"/>
          <p:cNvSpPr/>
          <p:nvPr/>
        </p:nvSpPr>
        <p:spPr>
          <a:xfrm>
            <a:off x="335360" y="620688"/>
            <a:ext cx="11449272" cy="892552"/>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1628800"/>
            <a:ext cx="11449272"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19336" y="2924944"/>
            <a:ext cx="5760640" cy="830997"/>
          </a:xfrm>
          <a:prstGeom prst="rect">
            <a:avLst/>
          </a:prstGeom>
          <a:noFill/>
        </p:spPr>
        <p:txBody>
          <a:bodyPr wrap="square">
            <a:spAutoFit/>
          </a:bodyPr>
          <a:lstStyle/>
          <a:p>
            <a:r>
              <a:rPr lang="en-IN" sz="2400" b="1" dirty="0">
                <a:solidFill>
                  <a:srgbClr val="00B050"/>
                </a:solidFill>
                <a:latin typeface="Arial" panose="020B0604020202020204" pitchFamily="34" charset="0"/>
                <a:cs typeface="Arial" panose="020B0604020202020204" pitchFamily="34" charset="0"/>
              </a:rPr>
              <a:t>Primary/Foreign key</a:t>
            </a:r>
            <a:r>
              <a:rPr lang="en-IN" sz="2400" dirty="0">
                <a:solidFill>
                  <a:srgbClr val="00B05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5120605"/>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58" y="5120605"/>
            <a:ext cx="4288366" cy="156966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sz="2400" dirty="0">
                <a:latin typeface="Arial" panose="020B0604020202020204" pitchFamily="34" charset="0"/>
                <a:cs typeface="Arial" panose="020B0604020202020204" pitchFamily="34" charset="0"/>
              </a:rPr>
              <a:t>Foreign Key is also know as</a:t>
            </a:r>
          </a:p>
          <a:p>
            <a:pPr marL="177800" indent="-177800">
              <a:buFont typeface="Arial" panose="020B0604020202020204" pitchFamily="34" charset="0"/>
              <a:buChar char="•"/>
            </a:pPr>
            <a:r>
              <a:rPr lang="en-US" sz="2000" dirty="0">
                <a:solidFill>
                  <a:srgbClr val="006C86"/>
                </a:solidFill>
                <a:latin typeface="Arial" panose="020B0604020202020204" pitchFamily="34" charset="0"/>
                <a:cs typeface="Arial" panose="020B0604020202020204" pitchFamily="34" charset="0"/>
              </a:rPr>
              <a:t>Reference</a:t>
            </a:r>
          </a:p>
          <a:p>
            <a:pPr marL="177800" indent="-177800">
              <a:buFont typeface="Arial" panose="020B0604020202020204" pitchFamily="34" charset="0"/>
              <a:buChar char="•"/>
            </a:pPr>
            <a:r>
              <a:rPr lang="en-US" sz="2000" dirty="0">
                <a:solidFill>
                  <a:srgbClr val="006C86"/>
                </a:solidFill>
                <a:latin typeface="Arial" panose="020B0604020202020204" pitchFamily="34" charset="0"/>
                <a:cs typeface="Arial" panose="020B0604020202020204" pitchFamily="34" charset="0"/>
              </a:rPr>
              <a:t>Referential key.</a:t>
            </a:r>
          </a:p>
        </p:txBody>
      </p:sp>
    </p:spTree>
    <p:extLst>
      <p:ext uri="{BB962C8B-B14F-4D97-AF65-F5344CB8AC3E}">
        <p14:creationId xmlns:p14="http://schemas.microsoft.com/office/powerpoint/2010/main" val="344249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Lst>
  </p:timing>
</p:sld>
</file>

<file path=ppt/slides/slide1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406843"/>
            <a:ext cx="11593288"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a:t>
            </a:r>
            <a:r>
              <a:rPr lang="en-US" sz="2400" b="0" i="0" dirty="0">
                <a:solidFill>
                  <a:srgbClr val="000000"/>
                </a:solidFill>
                <a:effectLst/>
                <a:latin typeface="Palatino Linotype" panose="02040502050505030304" pitchFamily="18" charset="0"/>
              </a:rPr>
              <a:t> </a:t>
            </a:r>
            <a:r>
              <a:rPr lang="en-US" sz="2400" b="1" dirty="0">
                <a:solidFill>
                  <a:srgbClr val="404040"/>
                </a:solidFill>
                <a:latin typeface="Palatino Linotype" panose="02040502050505030304" pitchFamily="18" charset="0"/>
                <a:ea typeface="Arial Unicode MS" pitchFamily="34" charset="-128"/>
                <a:cs typeface="Arial" pitchFamily="34" charset="0"/>
              </a:rPr>
              <a:t>models</a:t>
            </a:r>
            <a:r>
              <a:rPr lang="en-US" sz="2400" b="0" i="0" dirty="0">
                <a:solidFill>
                  <a:srgbClr val="000000"/>
                </a:solidFill>
                <a:effectLst/>
                <a:latin typeface="Palatino Linotype" panose="02040502050505030304" pitchFamily="18" charset="0"/>
              </a:rPr>
              <a:t> define how data is connected to each other and how they are processed and stored inside the system.</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pPr algn="ctr"/>
            <a:r>
              <a:rPr lang="en-US" sz="2000" dirty="0">
                <a:latin typeface="Palatino Linotype" panose="02040502050505030304" pitchFamily="18" charset="0"/>
              </a:rPr>
              <a:t>There are three main types of DBMS data models: relational, hierarchical and network.</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CD76C4E5-196C-4AE5-8034-09B10CDBE54B}"/>
              </a:ext>
            </a:extLst>
          </p:cNvPr>
          <p:cNvSpPr txBox="1"/>
          <p:nvPr/>
        </p:nvSpPr>
        <p:spPr>
          <a:xfrm>
            <a:off x="335360" y="202974"/>
            <a:ext cx="3600400" cy="1631216"/>
          </a:xfrm>
          <a:prstGeom prst="rect">
            <a:avLst/>
          </a:prstGeom>
          <a:noFill/>
        </p:spPr>
        <p:txBody>
          <a:bodyPr wrap="square">
            <a:spAutoFit/>
          </a:bodyPr>
          <a:lstStyle/>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Hierarchical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Network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Object-oriented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Relational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NoSQL databases</a:t>
            </a:r>
          </a:p>
        </p:txBody>
      </p:sp>
    </p:spTree>
    <p:extLst>
      <p:ext uri="{BB962C8B-B14F-4D97-AF65-F5344CB8AC3E}">
        <p14:creationId xmlns:p14="http://schemas.microsoft.com/office/powerpoint/2010/main" val="71323877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448063" cy="3412201"/>
            <a:chOff x="235586" y="506175"/>
            <a:chExt cx="11448063"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0016"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434656"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Tree>
    <p:extLst>
      <p:ext uri="{BB962C8B-B14F-4D97-AF65-F5344CB8AC3E}">
        <p14:creationId xmlns:p14="http://schemas.microsoft.com/office/powerpoint/2010/main" val="3314134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32870752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262656362"/>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1556792"/>
            <a:ext cx="11233248" cy="2469522"/>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spTree>
    <p:extLst>
      <p:ext uri="{BB962C8B-B14F-4D97-AF65-F5344CB8AC3E}">
        <p14:creationId xmlns:p14="http://schemas.microsoft.com/office/powerpoint/2010/main" val="395710160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non-key attributes are fully functional dependent 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367277895"/>
              </p:ext>
            </p:extLst>
          </p:nvPr>
        </p:nvGraphicFramePr>
        <p:xfrm>
          <a:off x="408188" y="35766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Tree>
    <p:extLst>
      <p:ext uri="{BB962C8B-B14F-4D97-AF65-F5344CB8AC3E}">
        <p14:creationId xmlns:p14="http://schemas.microsoft.com/office/powerpoint/2010/main" val="39837210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884355"/>
            <a:chOff x="7129860" y="4077606"/>
            <a:chExt cx="11546463" cy="4884355"/>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437646"/>
              <a:ext cx="2174424"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250 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437646"/>
              <a:ext cx="2034763"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sam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jerry 2000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4" name="Rectangle 13">
              <a:extLst>
                <a:ext uri="{FF2B5EF4-FFF2-40B4-BE49-F238E27FC236}">
                  <a16:creationId xmlns:a16="http://schemas.microsoft.com/office/drawing/2014/main" id="{6F38807E-9DF8-49BA-B7A9-FC2C7B2FB5CF}"/>
                </a:ext>
              </a:extLst>
            </p:cNvPr>
            <p:cNvSpPr/>
            <p:nvPr/>
          </p:nvSpPr>
          <p:spPr>
            <a:xfrm>
              <a:off x="9374951"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3979227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94697477"/>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06432736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third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2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
        <p:nvSpPr>
          <p:cNvPr id="8" name="TextBox 7">
            <a:extLst>
              <a:ext uri="{FF2B5EF4-FFF2-40B4-BE49-F238E27FC236}">
                <a16:creationId xmlns:a16="http://schemas.microsoft.com/office/drawing/2014/main" id="{2F91AA89-F580-38E9-40D5-DD87CCC3F2D1}"/>
              </a:ext>
            </a:extLst>
          </p:cNvPr>
          <p:cNvSpPr txBox="1"/>
          <p:nvPr/>
        </p:nvSpPr>
        <p:spPr>
          <a:xfrm>
            <a:off x="89038" y="139279"/>
            <a:ext cx="6727042" cy="80021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EXPLICIT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or</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IMPLICIT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commit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sz="1800" b="1"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141578042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942944"/>
            <a:ext cx="12190413" cy="4286256"/>
          </a:xfrm>
          <a:prstGeom prst="rect">
            <a:avLst/>
          </a:prstGeom>
          <a:noFill/>
        </p:spPr>
      </p:pic>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9" name="Rectangle 8">
            <a:extLst>
              <a:ext uri="{FF2B5EF4-FFF2-40B4-BE49-F238E27FC236}">
                <a16:creationId xmlns:a16="http://schemas.microsoft.com/office/drawing/2014/main" id="{21D463F1-BAAD-4732-BDD3-00C1B05E4B41}"/>
              </a:ext>
            </a:extLst>
          </p:cNvPr>
          <p:cNvSpPr/>
          <p:nvPr/>
        </p:nvSpPr>
        <p:spPr>
          <a:xfrm>
            <a:off x="227349" y="4289028"/>
            <a:ext cx="11737303"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 </a:t>
            </a:r>
            <a:r>
              <a:rPr lang="en-US" dirty="0">
                <a:solidFill>
                  <a:srgbClr val="303030"/>
                </a:solidFill>
                <a:latin typeface="Palatino Linotype" panose="02040502050505030304" pitchFamily="18" charset="0"/>
              </a:rPr>
              <a:t>Null or NULL is a special marker used in Structured Query Language to indicate that a data value does not exist in the database.</a:t>
            </a:r>
            <a:endParaRPr lang="en-IN" dirty="0">
              <a:solidFill>
                <a:srgbClr val="303030"/>
              </a:solidFill>
              <a:latin typeface="Palatino Linotype" panose="02040502050505030304" pitchFamily="18" charset="0"/>
            </a:endParaRP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chemeClr val="bg2">
                    <a:lumMod val="25000"/>
                  </a:schemeClr>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
        <p:nvSpPr>
          <p:cNvPr id="10" name="TextBox 10">
            <a:extLst>
              <a:ext uri="{FF2B5EF4-FFF2-40B4-BE49-F238E27FC236}">
                <a16:creationId xmlns:a16="http://schemas.microsoft.com/office/drawing/2014/main" id="{2695440D-4C20-40C2-A5A6-C71B57BF08EC}"/>
              </a:ext>
            </a:extLst>
          </p:cNvPr>
          <p:cNvSpPr txBox="1"/>
          <p:nvPr/>
        </p:nvSpPr>
        <p:spPr>
          <a:xfrm>
            <a:off x="13094" y="116632"/>
            <a:ext cx="9319330"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An EXPLICIT commit happens when we execute an SQL "COMMIT" </a:t>
            </a:r>
            <a:r>
              <a:rPr lang="en-US" b="1">
                <a:latin typeface="Palatino Linotype" panose="02040502050505030304" pitchFamily="18" charset="0"/>
                <a:ea typeface="Segoe UI Symbol" panose="020B0502040204020203" pitchFamily="34" charset="0"/>
                <a:cs typeface="Segoe UI Semilight" panose="020B0402040204020203" pitchFamily="34" charset="0"/>
              </a:rPr>
              <a:t>command.</a:t>
            </a:r>
          </a:p>
          <a:p>
            <a:pPr marL="285750" indent="-285750">
              <a:buFont typeface="Arial" panose="020B0604020202020204" pitchFamily="34" charset="0"/>
              <a:buChar char="•"/>
            </a:pPr>
            <a:endParaRPr lang="en-US" sz="600" b="1" dirty="0">
              <a:latin typeface="Palatino Linotype" panose="02040502050505030304" pitchFamily="18"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An IMPLICIT commits occur without running a "COMMIT" command. </a:t>
            </a:r>
            <a:endParaRPr lang="en-IN" b="1" dirty="0">
              <a:latin typeface="Palatino Linotype" panose="02040502050505030304" pitchFamily="18"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4" name="Group 3">
            <a:extLst>
              <a:ext uri="{FF2B5EF4-FFF2-40B4-BE49-F238E27FC236}">
                <a16:creationId xmlns:a16="http://schemas.microsoft.com/office/drawing/2014/main" id="{E1AE1DE9-7612-1194-0AA6-EBAE91C96028}"/>
              </a:ext>
            </a:extLst>
          </p:cNvPr>
          <p:cNvGrpSpPr/>
          <p:nvPr/>
        </p:nvGrpSpPr>
        <p:grpSpPr>
          <a:xfrm>
            <a:off x="119335" y="1909490"/>
            <a:ext cx="11863904" cy="3508653"/>
            <a:chOff x="119335" y="1909490"/>
            <a:chExt cx="11863904" cy="3508653"/>
          </a:xfrm>
        </p:grpSpPr>
        <p:grpSp>
          <p:nvGrpSpPr>
            <p:cNvPr id="3" name="Group 2">
              <a:extLst>
                <a:ext uri="{FF2B5EF4-FFF2-40B4-BE49-F238E27FC236}">
                  <a16:creationId xmlns:a16="http://schemas.microsoft.com/office/drawing/2014/main" id="{E2C9BE8C-666D-4946-801B-1EC3F955E2A7}"/>
                </a:ext>
              </a:extLst>
            </p:cNvPr>
            <p:cNvGrpSpPr/>
            <p:nvPr/>
          </p:nvGrpSpPr>
          <p:grpSpPr>
            <a:xfrm>
              <a:off x="2423593" y="1909490"/>
              <a:ext cx="9559646" cy="3508653"/>
              <a:chOff x="2423593" y="1909490"/>
              <a:chExt cx="9559646" cy="3508653"/>
            </a:xfrm>
          </p:grpSpPr>
          <p:grpSp>
            <p:nvGrpSpPr>
              <p:cNvPr id="8" name="Group 7">
                <a:extLst>
                  <a:ext uri="{FF2B5EF4-FFF2-40B4-BE49-F238E27FC236}">
                    <a16:creationId xmlns:a16="http://schemas.microsoft.com/office/drawing/2014/main" id="{17590DE7-B8F0-48FA-A000-06433E0502ED}"/>
                  </a:ext>
                </a:extLst>
              </p:cNvPr>
              <p:cNvGrpSpPr/>
              <p:nvPr/>
            </p:nvGrpSpPr>
            <p:grpSpPr>
              <a:xfrm>
                <a:off x="2423593" y="1909490"/>
                <a:ext cx="9559646" cy="1292661"/>
                <a:chOff x="2567609" y="1979531"/>
                <a:chExt cx="9559646" cy="1292661"/>
              </a:xfrm>
            </p:grpSpPr>
            <p:grpSp>
              <p:nvGrpSpPr>
                <p:cNvPr id="6" name="Group 5">
                  <a:extLst>
                    <a:ext uri="{FF2B5EF4-FFF2-40B4-BE49-F238E27FC236}">
                      <a16:creationId xmlns:a16="http://schemas.microsoft.com/office/drawing/2014/main" id="{37CE413B-9258-43B6-A842-0406948CFBBC}"/>
                    </a:ext>
                  </a:extLst>
                </p:cNvPr>
                <p:cNvGrpSpPr/>
                <p:nvPr/>
              </p:nvGrpSpPr>
              <p:grpSpPr>
                <a:xfrm>
                  <a:off x="2567609" y="1979531"/>
                  <a:ext cx="9559646" cy="1292661"/>
                  <a:chOff x="2423592" y="2484894"/>
                  <a:chExt cx="9559646" cy="1111152"/>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02366"/>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348879"/>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7" name="TextBox 4">
                <a:extLst>
                  <a:ext uri="{FF2B5EF4-FFF2-40B4-BE49-F238E27FC236}">
                    <a16:creationId xmlns:a16="http://schemas.microsoft.com/office/drawing/2014/main" id="{05DAF722-F723-4E3F-A184-637E6D3898B0}"/>
                  </a:ext>
                </a:extLst>
              </p:cNvPr>
              <p:cNvSpPr txBox="1"/>
              <p:nvPr/>
            </p:nvSpPr>
            <p:spPr>
              <a:xfrm>
                <a:off x="7327881" y="2278822"/>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278822"/>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
          <p:nvSpPr>
            <p:cNvPr id="19" name="Rectangle 18">
              <a:extLst>
                <a:ext uri="{FF2B5EF4-FFF2-40B4-BE49-F238E27FC236}">
                  <a16:creationId xmlns:a16="http://schemas.microsoft.com/office/drawing/2014/main" id="{8E895052-1A1F-0A6E-ED2B-5CD5C36084DC}"/>
                </a:ext>
              </a:extLst>
            </p:cNvPr>
            <p:cNvSpPr/>
            <p:nvPr/>
          </p:nvSpPr>
          <p:spPr>
            <a:xfrm>
              <a:off x="119335" y="1916832"/>
              <a:ext cx="188688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TextBox 4">
              <a:extLst>
                <a:ext uri="{FF2B5EF4-FFF2-40B4-BE49-F238E27FC236}">
                  <a16:creationId xmlns:a16="http://schemas.microsoft.com/office/drawing/2014/main" id="{3F3F2131-0422-120B-6F66-1CDAF3BA8BC0}"/>
                </a:ext>
              </a:extLst>
            </p:cNvPr>
            <p:cNvSpPr txBox="1"/>
            <p:nvPr/>
          </p:nvSpPr>
          <p:spPr>
            <a:xfrm>
              <a:off x="163731" y="2276872"/>
              <a:ext cx="1840220"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1200081691"/>
              </p:ext>
            </p:extLst>
          </p:nvPr>
        </p:nvGraphicFramePr>
        <p:xfrm>
          <a:off x="407368" y="4092486"/>
          <a:ext cx="6264696" cy="1280160"/>
        </p:xfrm>
        <a:graphic>
          <a:graphicData uri="http://schemas.openxmlformats.org/drawingml/2006/table">
            <a:tbl>
              <a:tblPr firstRow="1" bandRow="1">
                <a:tableStyleId>{5940675A-B579-460E-94D1-54222C63F5DA}</a:tableStyleId>
              </a:tblPr>
              <a:tblGrid>
                <a:gridCol w="4680520">
                  <a:extLst>
                    <a:ext uri="{9D8B030D-6E8A-4147-A177-3AD203B41FA5}">
                      <a16:colId xmlns:a16="http://schemas.microsoft.com/office/drawing/2014/main" val="1085403226"/>
                    </a:ext>
                  </a:extLst>
                </a:gridCol>
                <a:gridCol w="1584176">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a:t>
            </a:r>
            <a:r>
              <a:rPr lang="en-US" b="1" dirty="0">
                <a:solidFill>
                  <a:srgbClr val="00B0F0"/>
                </a:solidFill>
                <a:latin typeface="Palatino Linotype" pitchFamily="18" charset="0"/>
              </a:rPr>
              <a:t>  *.tsv</a:t>
            </a:r>
            <a:r>
              <a:rPr lang="en-US" b="1" dirty="0">
                <a:latin typeface="Palatino Linotype" pitchFamily="18" charset="0"/>
              </a:rPr>
              <a:t> etc.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DATABASES</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dirty="0">
                <a:latin typeface="Palatino Linotype" panose="02040502050505030304" pitchFamily="18" charset="0"/>
                <a:cs typeface="Segoe UI Light" panose="020B0502040204020203" pitchFamily="34" charset="0"/>
              </a:rPr>
              <a:t>db_name</a:t>
            </a:r>
            <a:r>
              <a:rPr lang="en-IN" sz="2000" dirty="0">
                <a:latin typeface="Palatino Linotype" panose="02040502050505030304" pitchFamily="18" charset="0"/>
                <a:cs typeface="Segoe UI Light" panose="020B0502040204020203" pitchFamily="34" charset="0"/>
              </a:rPr>
              <a:t> 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  </a:t>
            </a:r>
          </a:p>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ALTER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 alter database</a:t>
            </a:r>
          </a:p>
        </p:txBody>
      </p:sp>
      <p:sp>
        <p:nvSpPr>
          <p:cNvPr id="6" name="Rectangle 5"/>
          <p:cNvSpPr/>
          <p:nvPr/>
        </p:nvSpPr>
        <p:spPr>
          <a:xfrm>
            <a:off x="263352" y="2924944"/>
            <a:ext cx="8839199"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411596"/>
            <a:ext cx="8136904"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
        <p:nvSpPr>
          <p:cNvPr id="10" name="TextBox 9">
            <a:extLst>
              <a:ext uri="{FF2B5EF4-FFF2-40B4-BE49-F238E27FC236}">
                <a16:creationId xmlns:a16="http://schemas.microsoft.com/office/drawing/2014/main" id="{73257A9A-2BAA-41CB-F9DC-4BCEDD062D4B}"/>
              </a:ext>
            </a:extLst>
          </p:cNvPr>
          <p:cNvSpPr txBox="1"/>
          <p:nvPr/>
        </p:nvSpPr>
        <p:spPr>
          <a:xfrm>
            <a:off x="253774" y="4021337"/>
            <a:ext cx="893857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 DATABASE </a:t>
            </a:r>
            <a:r>
              <a:rPr lang="en-IN" dirty="0">
                <a:latin typeface="Liberation Mono"/>
              </a:rPr>
              <a:t>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0; </a:t>
            </a:r>
            <a:r>
              <a:rPr lang="en-IN" dirty="0">
                <a:solidFill>
                  <a:srgbClr val="41C60C"/>
                </a:solidFill>
                <a:latin typeface="Liberation Mono"/>
              </a:rPr>
              <a:t>// </a:t>
            </a:r>
            <a:r>
              <a:rPr lang="en-US" dirty="0">
                <a:solidFill>
                  <a:srgbClr val="41C60C"/>
                </a:solidFill>
                <a:latin typeface="Liberation Mono"/>
              </a:rPr>
              <a:t>is in read write mode.</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a:t>
            </a:r>
            <a:r>
              <a:rPr lang="en-IN" dirty="0">
                <a:latin typeface="Liberation Mono"/>
              </a:rPr>
              <a:t> </a:t>
            </a:r>
            <a:r>
              <a:rPr lang="en-IN" dirty="0">
                <a:solidFill>
                  <a:srgbClr val="0070C0"/>
                </a:solidFill>
                <a:latin typeface="Liberation Mono"/>
                <a:ea typeface="Arial Unicode MS"/>
                <a:cs typeface="Arial" panose="020B0604020202020204" pitchFamily="34" charset="0"/>
              </a:rPr>
              <a:t>DATABASE</a:t>
            </a:r>
            <a:r>
              <a:rPr lang="en-IN" dirty="0">
                <a:latin typeface="Liberation Mono"/>
              </a:rPr>
              <a:t> 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1;  </a:t>
            </a:r>
            <a:r>
              <a:rPr lang="en-IN" dirty="0">
                <a:solidFill>
                  <a:srgbClr val="41C60C"/>
                </a:solidFill>
                <a:latin typeface="Liberation Mono"/>
              </a:rPr>
              <a:t>// </a:t>
            </a:r>
            <a:r>
              <a:rPr lang="en-US" dirty="0">
                <a:solidFill>
                  <a:srgbClr val="41C60C"/>
                </a:solidFill>
                <a:latin typeface="Liberation Mono"/>
              </a:rPr>
              <a:t>is in read only mode.</a:t>
            </a:r>
            <a:endParaRPr lang="en-IN" dirty="0">
              <a:solidFill>
                <a:srgbClr val="41C60C"/>
              </a:solidFill>
              <a:latin typeface="Liberation Mono"/>
            </a:endParaRPr>
          </a:p>
        </p:txBody>
      </p:sp>
      <p:sp>
        <p:nvSpPr>
          <p:cNvPr id="12" name="TextBox 11">
            <a:extLst>
              <a:ext uri="{FF2B5EF4-FFF2-40B4-BE49-F238E27FC236}">
                <a16:creationId xmlns:a16="http://schemas.microsoft.com/office/drawing/2014/main" id="{5CDD656E-781F-245A-BBD9-C4D40513EC20}"/>
              </a:ext>
            </a:extLst>
          </p:cNvPr>
          <p:cNvSpPr txBox="1"/>
          <p:nvPr/>
        </p:nvSpPr>
        <p:spPr>
          <a:xfrm>
            <a:off x="263352" y="4931307"/>
            <a:ext cx="11593288" cy="175432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a:t>
            </a:r>
            <a:r>
              <a:rPr lang="en-IN" b="1" i="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possible to Create, Alter, Drop any object, and Write (Insert, Update, and Delete rows) in a read-only database.</a:t>
            </a:r>
          </a:p>
          <a:p>
            <a:pPr marL="171450" indent="-1714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TEMPORARY tables; it is possible to create, alter, drop, and write (Insert, Update, and Delete rows) to TEMPORARY tables in a read-only database.</a:t>
            </a:r>
          </a:p>
        </p:txBody>
      </p:sp>
      <p:sp>
        <p:nvSpPr>
          <p:cNvPr id="9" name="Rectangle 8">
            <a:extLst>
              <a:ext uri="{FF2B5EF4-FFF2-40B4-BE49-F238E27FC236}">
                <a16:creationId xmlns:a16="http://schemas.microsoft.com/office/drawing/2014/main" id="{4C6B98D5-E605-54B1-47C2-70D45F1EAC89}"/>
              </a:ext>
            </a:extLst>
          </p:cNvPr>
          <p:cNvSpPr/>
          <p:nvPr/>
        </p:nvSpPr>
        <p:spPr>
          <a:xfrm>
            <a:off x="263352" y="1435423"/>
            <a:ext cx="8773885" cy="76944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a:p>
            <a:pPr eaLnBrk="0" fontAlgn="base" hangingPunct="0">
              <a:spcBef>
                <a:spcPct val="0"/>
              </a:spcBef>
              <a:spcAft>
                <a:spcPct val="0"/>
              </a:spcAft>
            </a:pPr>
            <a:endParaRPr lang="en-IN" sz="4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ALTER {DATABASE | SCHEMA} [db_name] READ ONLY [=] { 0 | 1}</a:t>
            </a:r>
          </a:p>
        </p:txBody>
      </p:sp>
    </p:spTree>
    <p:extLst>
      <p:ext uri="{BB962C8B-B14F-4D97-AF65-F5344CB8AC3E}">
        <p14:creationId xmlns:p14="http://schemas.microsoft.com/office/powerpoint/2010/main" val="2505048848"/>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5360" y="982464"/>
            <a:ext cx="11521280" cy="446276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FOUND_ROWS()</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ROW_COUNT();</a:t>
            </a:r>
            <a:endParaRPr lang="en-IN" b="1"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DATABASE()</a:t>
            </a:r>
            <a:r>
              <a:rPr lang="en-IN" dirty="0">
                <a:latin typeface="Liberation Mono"/>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3671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3" name="Rectangle 2"/>
          <p:cNvSpPr/>
          <p:nvPr/>
        </p:nvSpPr>
        <p:spPr>
          <a:xfrm>
            <a:off x="119337" y="1844824"/>
            <a:ext cx="11637137" cy="2862322"/>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It is possible to access data remote location.</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a:latin typeface="Palatino Linotype" panose="02040502050505030304" pitchFamily="18" charset="0"/>
              </a:rPr>
              <a:t>: </a:t>
            </a:r>
            <a:r>
              <a:rPr lang="en-US">
                <a:latin typeface="Palatino Linotype" panose="02040502050505030304" pitchFamily="18" charset="0"/>
              </a:rPr>
              <a:t>The files stored in systems can be shared among multiple users at a same time.</a:t>
            </a:r>
            <a:endParaRPr lang="en-US" dirty="0">
              <a:latin typeface="Palatino Linotype" panose="02040502050505030304" pitchFamily="18" charset="0"/>
            </a:endParaRPr>
          </a:p>
        </p:txBody>
      </p:sp>
      <p:sp>
        <p:nvSpPr>
          <p:cNvPr id="5" name="Rectangle 4">
            <a:extLst>
              <a:ext uri="{FF2B5EF4-FFF2-40B4-BE49-F238E27FC236}">
                <a16:creationId xmlns:a16="http://schemas.microsoft.com/office/drawing/2014/main" id="{93AEAC98-450C-4687-94C0-9E460D163123}"/>
              </a:ext>
            </a:extLst>
          </p:cNvPr>
          <p:cNvSpPr/>
          <p:nvPr/>
        </p:nvSpPr>
        <p:spPr>
          <a:xfrm>
            <a:off x="335360" y="1340768"/>
            <a:ext cx="4536504" cy="400110"/>
          </a:xfrm>
          <a:prstGeom prst="rect">
            <a:avLst/>
          </a:prstGeom>
        </p:spPr>
        <p:txBody>
          <a:bodyPr wrap="square">
            <a:spAutoFit/>
          </a:bodyPr>
          <a:lstStyle/>
          <a:p>
            <a:r>
              <a:rPr lang="en-IN" sz="2000" b="1" dirty="0">
                <a:solidFill>
                  <a:srgbClr val="000000"/>
                </a:solidFill>
                <a:latin typeface="Palatino Linotype" panose="02040502050505030304" pitchFamily="18" charset="0"/>
              </a:rPr>
              <a:t>Advantage of File-oriented system</a:t>
            </a:r>
          </a:p>
        </p:txBody>
      </p:sp>
    </p:spTree>
    <p:extLst>
      <p:ext uri="{BB962C8B-B14F-4D97-AF65-F5344CB8AC3E}">
        <p14:creationId xmlns:p14="http://schemas.microsoft.com/office/powerpoint/2010/main" val="358936082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6796" y="982800"/>
            <a:ext cx="10972800" cy="3477875"/>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Liberation Mono"/>
                <a:cs typeface="Arial" panose="020B0604020202020204" pitchFamily="34" charset="0"/>
              </a:rPr>
              <a:t>USER()</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VERSION()</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42769344"/>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cstate="print"/>
          <a:stretch>
            <a:fillRect/>
          </a:stretch>
        </p:blipFill>
        <p:spPr>
          <a:xfrm>
            <a:off x="2590800" y="1271650"/>
            <a:ext cx="6325084" cy="3086778"/>
          </a:xfrm>
          <a:prstGeom prst="rect">
            <a:avLst/>
          </a:prstGeom>
        </p:spPr>
      </p:pic>
      <p:pic>
        <p:nvPicPr>
          <p:cNvPr id="5" name="Picture 4"/>
          <p:cNvPicPr>
            <a:picLocks noChangeAspect="1"/>
          </p:cNvPicPr>
          <p:nvPr/>
        </p:nvPicPr>
        <p:blipFill>
          <a:blip r:embed="rId3" cstate="print"/>
          <a:stretch>
            <a:fillRect/>
          </a:stretch>
        </p:blipFill>
        <p:spPr>
          <a:xfrm>
            <a:off x="2590800" y="4477293"/>
            <a:ext cx="6325084" cy="1805057"/>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WHERE FIELD IN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7862664"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7992888" cy="400110"/>
          </a:xfrm>
          <a:prstGeom prst="rect">
            <a:avLst/>
          </a:prstGeom>
        </p:spPr>
        <p:txBody>
          <a:bodyPr wrap="square">
            <a:spAutoFit/>
          </a:bodyPr>
          <a:lstStyle/>
          <a:p>
            <a:r>
              <a:rPr lang="en-IN" sz="2000" b="1" dirty="0">
                <a:latin typeface="Palatino Linotype" panose="02040502050505030304" pitchFamily="18" charset="0"/>
              </a:rPr>
              <a:t>Disadvantage </a:t>
            </a:r>
            <a:r>
              <a:rPr lang="en-IN" sz="2000"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account. In such a situation a customers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165253301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7986730"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a:t>
            </a:r>
            <a:r>
              <a:rPr lang="en-IN" sz="2000" dirty="0">
                <a:solidFill>
                  <a:srgbClr val="000000"/>
                </a:solidFill>
                <a:latin typeface="Liberation Mono"/>
              </a:rPr>
              <a:t>tbl_name</a:t>
            </a:r>
            <a:r>
              <a:rPr lang="en-IN" sz="2000" dirty="0">
                <a:solidFill>
                  <a:srgbClr val="0077AA"/>
                </a:solidFill>
                <a:latin typeface="Liberation Mono"/>
              </a:rPr>
              <a:t> [</a:t>
            </a:r>
            <a:r>
              <a:rPr lang="en-IN" sz="2000" dirty="0">
                <a:solidFill>
                  <a:srgbClr val="000000"/>
                </a:solidFill>
                <a:latin typeface="Liberation Mono"/>
              </a:rPr>
              <a:t>col_name</a:t>
            </a:r>
            <a:r>
              <a:rPr lang="en-IN" sz="2000" dirty="0">
                <a:solidFill>
                  <a:srgbClr val="0077AA"/>
                </a:solidFill>
                <a:latin typeface="Liberation Mono"/>
              </a:rPr>
              <a:t>]</a:t>
            </a:r>
          </a:p>
        </p:txBody>
      </p:sp>
      <p:sp>
        <p:nvSpPr>
          <p:cNvPr id="6" name="Rectangle 5"/>
          <p:cNvSpPr/>
          <p:nvPr/>
        </p:nvSpPr>
        <p:spPr>
          <a:xfrm>
            <a:off x="335360" y="2878604"/>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5406668"/>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7788</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solidFill>
                  <a:srgbClr val="A67F59"/>
                </a:solidFill>
                <a:latin typeface="Liberation Mono"/>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1611868"/>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3595272220"/>
              </p:ext>
            </p:extLst>
          </p:nvPr>
        </p:nvGraphicFramePr>
        <p:xfrm>
          <a:off x="1636408" y="25454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16738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011717217"/>
              </p:ext>
            </p:extLst>
          </p:nvPr>
        </p:nvGraphicFramePr>
        <p:xfrm>
          <a:off x="1648130" y="47806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298032"/>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3995718"/>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97670"/>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2" name="TextBox 11">
            <a:extLst>
              <a:ext uri="{FF2B5EF4-FFF2-40B4-BE49-F238E27FC236}">
                <a16:creationId xmlns:a16="http://schemas.microsoft.com/office/drawing/2014/main" id="{5B4EBE42-1FE9-CF30-6468-0748655518DC}"/>
              </a:ext>
            </a:extLst>
          </p:cNvPr>
          <p:cNvSpPr txBox="1"/>
          <p:nvPr/>
        </p:nvSpPr>
        <p:spPr>
          <a:xfrm>
            <a:off x="227348" y="5622920"/>
            <a:ext cx="11737304" cy="104644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BINARY and VARBINARY types are similar to CHAR and VARCHAR, except that they store binary strings rather than nonbinary strings. That is, they store byte strings rather than character strings.</a:t>
            </a:r>
          </a:p>
        </p:txBody>
      </p:sp>
    </p:spTree>
    <p:extLst>
      <p:ext uri="{BB962C8B-B14F-4D97-AF65-F5344CB8AC3E}">
        <p14:creationId xmlns:p14="http://schemas.microsoft.com/office/powerpoint/2010/main" val="780589230"/>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22147424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Tree>
    <p:extLst>
      <p:ext uri="{BB962C8B-B14F-4D97-AF65-F5344CB8AC3E}">
        <p14:creationId xmlns:p14="http://schemas.microsoft.com/office/powerpoint/2010/main" val="769445140"/>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069763"/>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2988821"/>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542800"/>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p:nvPr/>
        </p:nvCxnSpPr>
        <p:spPr>
          <a:xfrm>
            <a:off x="5768351" y="4293096"/>
            <a:ext cx="623230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4115937609"/>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006699"/>
                </a:solidFill>
                <a:latin typeface="Liberation Mono"/>
              </a:rPr>
              <a:t>NOT</a:t>
            </a:r>
            <a:r>
              <a:rPr lang="en-IN" dirty="0">
                <a:solidFill>
                  <a:srgbClr val="2658E6"/>
                </a:solidFill>
                <a:latin typeface="Liberation Mono"/>
                <a:cs typeface="Arial" panose="020B0604020202020204" pitchFamily="34" charset="0"/>
              </a:rPr>
              <a:t> </a:t>
            </a:r>
            <a:r>
              <a:rPr lang="en-IN" dirty="0">
                <a:solidFill>
                  <a:srgbClr val="006699"/>
                </a:solidFill>
                <a:latin typeface="Liberation Mono"/>
              </a:rPr>
              <a:t>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04112" y="2128521"/>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674078762"/>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548680"/>
            <a:ext cx="11377264" cy="10002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5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2015549"/>
            <a:ext cx="11377264"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chemeClr val="bg1">
                    <a:lumMod val="50000"/>
                  </a:schemeClr>
                </a:solidFill>
                <a:latin typeface="Liberation Mono"/>
              </a:rPr>
              <a:t>)</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NOT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First element from the ENM datatype</a:t>
            </a:r>
            <a:endParaRPr lang="en-IN" dirty="0">
              <a:latin typeface="Liberation Mono"/>
              <a:cs typeface="Arial" panose="020B0604020202020204" pitchFamily="34" charset="0"/>
            </a:endParaRP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NOT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1,'THIS IS THE TEST'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endParaRPr lang="en-IN" dirty="0">
              <a:latin typeface="Liberation Mono"/>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11" name="Rectangle 10">
            <a:extLst>
              <a:ext uri="{FF2B5EF4-FFF2-40B4-BE49-F238E27FC236}">
                <a16:creationId xmlns:a16="http://schemas.microsoft.com/office/drawing/2014/main" id="{15EBBF6E-40A4-471A-B684-B72542F94488}"/>
              </a:ext>
            </a:extLst>
          </p:cNvPr>
          <p:cNvSpPr/>
          <p:nvPr/>
        </p:nvSpPr>
        <p:spPr>
          <a:xfrm>
            <a:off x="263352" y="4869160"/>
            <a:ext cx="11737304"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maps [ </a:t>
            </a:r>
            <a:r>
              <a:rPr lang="en-US" dirty="0">
                <a:latin typeface="Arial" panose="020B0604020202020204" pitchFamily="34" charset="0"/>
                <a:cs typeface="Arial" panose="020B0604020202020204" pitchFamily="34" charset="0"/>
              </a:rPr>
              <a:t>membership </a:t>
            </a:r>
            <a:r>
              <a:rPr lang="en-US" dirty="0">
                <a:solidFill>
                  <a:srgbClr val="834689"/>
                </a:solidFill>
                <a:latin typeface="Arial" panose="020B0604020202020204" pitchFamily="34" charset="0"/>
                <a:cs typeface="Arial" panose="020B0604020202020204" pitchFamily="34" charset="0"/>
              </a:rPr>
              <a:t>ENUM</a:t>
            </a:r>
            <a:r>
              <a:rPr lang="en-US" dirty="0">
                <a:latin typeface="Arial" panose="020B0604020202020204" pitchFamily="34" charset="0"/>
                <a:cs typeface="Arial" panose="020B0604020202020204" pitchFamily="34" charset="0"/>
              </a:rPr>
              <a:t>(</a:t>
            </a:r>
            <a:r>
              <a:rPr lang="en-US" dirty="0">
                <a:solidFill>
                  <a:srgbClr val="669900"/>
                </a:solidFill>
                <a:latin typeface="Arial" panose="020B0604020202020204" pitchFamily="34" charset="0"/>
                <a:cs typeface="Arial" panose="020B0604020202020204" pitchFamily="34" charset="0"/>
              </a:rPr>
              <a:t>'Silver'</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'Gold'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'Diamond'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'Platinum'</a:t>
            </a:r>
            <a:r>
              <a:rPr lang="en-US" dirty="0">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these enumeration member to a numeric index where </a:t>
            </a:r>
            <a:r>
              <a:rPr lang="en-US" dirty="0">
                <a:latin typeface="Arial" panose="020B0604020202020204" pitchFamily="34" charset="0"/>
                <a:cs typeface="Arial" panose="020B0604020202020204" pitchFamily="34" charset="0"/>
              </a:rPr>
              <a:t>Silver=1, Gold=2, Diamond=3, Platinum=4 respectively.</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973701"/>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6" name="Rectangle 5"/>
          <p:cNvSpPr/>
          <p:nvPr/>
        </p:nvSpPr>
        <p:spPr>
          <a:xfrm>
            <a:off x="263352" y="5085184"/>
            <a:ext cx="11737304" cy="144655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dirty="0">
              <a:latin typeface="Arial" panose="020B0604020202020204" pitchFamily="34" charset="0"/>
              <a:cs typeface="Arial" panose="020B0604020202020204" pitchFamily="34" charset="0"/>
            </a:endParaRP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@mysize </a:t>
            </a:r>
            <a:r>
              <a:rPr lang="en-IN"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'medium'</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sizes ( size </a:t>
            </a:r>
            <a:r>
              <a:rPr lang="en-IN" dirty="0">
                <a:solidFill>
                  <a:srgbClr val="834689"/>
                </a:solidFill>
                <a:latin typeface="Arial" panose="020B0604020202020204" pitchFamily="34" charset="0"/>
                <a:cs typeface="Arial" panose="020B0604020202020204" pitchFamily="34" charset="0"/>
              </a:rPr>
              <a:t>ENUM</a:t>
            </a:r>
            <a:r>
              <a:rPr lang="en-IN" dirty="0">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'small'</a:t>
            </a:r>
            <a:r>
              <a:rPr lang="en-IN" dirty="0">
                <a:latin typeface="Arial" panose="020B0604020202020204" pitchFamily="34" charset="0"/>
                <a:cs typeface="Arial" panose="020B0604020202020204" pitchFamily="34" charset="0"/>
              </a:rPr>
              <a:t>, @mysize, </a:t>
            </a:r>
            <a:r>
              <a:rPr lang="en-IN" dirty="0">
                <a:solidFill>
                  <a:srgbClr val="669900"/>
                </a:solidFill>
                <a:latin typeface="Arial" panose="020B0604020202020204" pitchFamily="34" charset="0"/>
                <a:cs typeface="Arial" panose="020B0604020202020204" pitchFamily="34" charset="0"/>
              </a:rPr>
              <a:t>'large'</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191344" y="1163067"/>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Tree>
    <p:extLst>
      <p:ext uri="{BB962C8B-B14F-4D97-AF65-F5344CB8AC3E}">
        <p14:creationId xmlns:p14="http://schemas.microsoft.com/office/powerpoint/2010/main" val="3642113989"/>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477328"/>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407368" y="2492896"/>
            <a:ext cx="11377264" cy="138499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a:t>
            </a:r>
            <a:endParaRPr kumimoji="0" lang="en-US" altLang="en-US" i="0" u="none" strike="noStrike" cap="none" normalizeH="0" baseline="0" dirty="0">
              <a:ln>
                <a:noFill/>
              </a:ln>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6699"/>
                </a:solidFill>
                <a:effectLst/>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(10),</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4160534"/>
            <a:ext cx="11377264" cy="69249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'Gold'</a:t>
            </a:r>
            <a:r>
              <a:rPr lang="en-US" altLang="en-US" dirty="0">
                <a:latin typeface="Liberation Mono"/>
              </a:rPr>
              <a:t>,</a:t>
            </a:r>
            <a:r>
              <a:rPr lang="en-US" altLang="en-US" dirty="0">
                <a:solidFill>
                  <a:srgbClr val="669900"/>
                </a:solidFill>
                <a:latin typeface="Liberation Mono"/>
              </a:rPr>
              <a:t> 'Music'</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8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'Premium'</a:t>
            </a:r>
            <a:r>
              <a:rPr lang="en-US" altLang="en-US" dirty="0">
                <a:latin typeface="Liberation Mono"/>
              </a:rPr>
              <a:t>,</a:t>
            </a:r>
            <a:r>
              <a:rPr lang="en-US" altLang="en-US" dirty="0">
                <a:solidFill>
                  <a:srgbClr val="669900"/>
                </a:solidFill>
                <a:latin typeface="Liberation Mono"/>
              </a:rPr>
              <a:t> '</a:t>
            </a:r>
            <a:r>
              <a:rPr lang="en-US" altLang="en-US" dirty="0" err="1">
                <a:solidFill>
                  <a:srgbClr val="669900"/>
                </a:solidFill>
                <a:latin typeface="Liberation Mono"/>
              </a:rPr>
              <a:t>Movie</a:t>
            </a:r>
            <a:r>
              <a:rPr lang="en-US" altLang="en-US" dirty="0" err="1">
                <a:latin typeface="Liberation Mono"/>
              </a:rPr>
              <a:t>,</a:t>
            </a:r>
            <a:r>
              <a:rPr lang="en-US" altLang="en-US" dirty="0" err="1">
                <a:solidFill>
                  <a:srgbClr val="669900"/>
                </a:solidFill>
                <a:latin typeface="Liberation Mono"/>
              </a:rPr>
              <a:t>Concert</a:t>
            </a:r>
            <a:r>
              <a:rPr lang="en-US" altLang="en-US" dirty="0">
                <a:solidFill>
                  <a:srgbClr val="669900"/>
                </a:solidFill>
                <a:latin typeface="Liberation Mono"/>
              </a:rPr>
              <a: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8" name="Rectangle 7">
            <a:extLst>
              <a:ext uri="{FF2B5EF4-FFF2-40B4-BE49-F238E27FC236}">
                <a16:creationId xmlns:a16="http://schemas.microsoft.com/office/drawing/2014/main" id="{E1218736-825D-4E2C-A3E0-5A921AE5FD9B}"/>
              </a:ext>
            </a:extLst>
          </p:cNvPr>
          <p:cNvSpPr/>
          <p:nvPr/>
        </p:nvSpPr>
        <p:spPr>
          <a:xfrm>
            <a:off x="263352" y="5301208"/>
            <a:ext cx="1173730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SET data type allows you to specify a list of values to be inserted in the column, like ENUM. But, unlike the ENUM data type, which lets you choose only one value, the SET data type allows you to choose multiple values from the list of specified values.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05337058"/>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095963"/>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149080"/>
            <a:ext cx="11593288" cy="166199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USER TABLES</a:t>
            </a:r>
            <a:r>
              <a:rPr lang="en-US" dirty="0">
                <a:latin typeface="Arial" panose="020B0604020202020204" pitchFamily="34" charset="0"/>
                <a:cs typeface="Arial" panose="020B0604020202020204" pitchFamily="34" charset="0"/>
              </a:rPr>
              <a:t>: This is a collection of tables created and maintained by the user. Contain USER information.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DATA DICTIONARY</a:t>
            </a:r>
            <a:r>
              <a:rPr lang="en-US" dirty="0">
                <a:latin typeface="Arial" panose="020B0604020202020204" pitchFamily="34" charset="0"/>
                <a:cs typeface="Arial" panose="020B0604020202020204" pitchFamily="34" charset="0"/>
              </a:rPr>
              <a:t>: This is a collection of tables created and maintained by the MySQL Server. It contains database information. All data dictionary tables are owned by the SYS user.</a:t>
            </a:r>
          </a:p>
        </p:txBody>
      </p:sp>
      <p:sp>
        <p:nvSpPr>
          <p:cNvPr id="10" name="TextBox 9">
            <a:extLst>
              <a:ext uri="{FF2B5EF4-FFF2-40B4-BE49-F238E27FC236}">
                <a16:creationId xmlns:a16="http://schemas.microsoft.com/office/drawing/2014/main" id="{0260AA27-F642-2E96-1501-99B7295F0300}"/>
              </a:ext>
            </a:extLst>
          </p:cNvPr>
          <p:cNvSpPr txBox="1"/>
          <p:nvPr/>
        </p:nvSpPr>
        <p:spPr>
          <a:xfrm>
            <a:off x="263352" y="1373867"/>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4096 columns per table provided the row size &lt;= 65,535 Bytes</a:t>
            </a:r>
          </a:p>
        </p:txBody>
      </p:sp>
    </p:spTree>
    <p:extLst>
      <p:ext uri="{BB962C8B-B14F-4D97-AF65-F5344CB8AC3E}">
        <p14:creationId xmlns:p14="http://schemas.microsoft.com/office/powerpoint/2010/main" val="1118996878"/>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5C45AA-4344-457B-946D-7E2D8508B28A}"/>
              </a:ext>
            </a:extLst>
          </p:cNvPr>
          <p:cNvSpPr/>
          <p:nvPr/>
        </p:nvSpPr>
        <p:spPr>
          <a:xfrm>
            <a:off x="263352" y="1484784"/>
            <a:ext cx="11665296" cy="304698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should not begin with a number or special symbols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can start with _table_name (</a:t>
            </a:r>
            <a:r>
              <a:rPr lang="en-IN" dirty="0">
                <a:solidFill>
                  <a:schemeClr val="bg2">
                    <a:lumMod val="50000"/>
                  </a:schemeClr>
                </a:solidFill>
                <a:latin typeface="Arial" panose="020B0604020202020204" pitchFamily="34" charset="0"/>
                <a:cs typeface="Arial" panose="020B0604020202020204" pitchFamily="34" charset="0"/>
              </a:rPr>
              <a:t>underscore</a:t>
            </a:r>
            <a:r>
              <a:rPr lang="en-IN" dirty="0">
                <a:latin typeface="Arial" panose="020B0604020202020204" pitchFamily="34" charset="0"/>
                <a:cs typeface="Arial" panose="020B0604020202020204" pitchFamily="34" charset="0"/>
              </a:rPr>
              <a:t>)  or $table_name (</a:t>
            </a:r>
            <a:r>
              <a:rPr lang="en-IN" dirty="0">
                <a:solidFill>
                  <a:schemeClr val="bg2">
                    <a:lumMod val="50000"/>
                  </a:schemeClr>
                </a:solidFill>
                <a:latin typeface="Arial" panose="020B0604020202020204" pitchFamily="34" charset="0"/>
                <a:cs typeface="Arial" panose="020B0604020202020204" pitchFamily="34" charset="0"/>
              </a:rPr>
              <a:t>dollar</a:t>
            </a:r>
            <a:r>
              <a:rPr lang="en-IN" dirty="0">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sign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and column name can have max 64 char.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words as table_name is invalid, if you want to give multiple words as table_name then give it in `table_name` (</a:t>
            </a:r>
            <a:r>
              <a:rPr lang="en-IN" dirty="0">
                <a:solidFill>
                  <a:schemeClr val="bg2">
                    <a:lumMod val="50000"/>
                  </a:schemeClr>
                </a:solidFill>
                <a:latin typeface="Arial" panose="020B0604020202020204" pitchFamily="34" charset="0"/>
                <a:cs typeface="Arial" panose="020B0604020202020204" pitchFamily="34" charset="0"/>
              </a:rPr>
              <a:t>backtick</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636293"/>
            <a:ext cx="11665296"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names are stored in lowercase on disk. MySQL converts all table names to lowercase on storage. This behavior also applies to database names and table aliases.</a:t>
            </a:r>
          </a:p>
          <a:p>
            <a:r>
              <a:rPr lang="en-US" dirty="0">
                <a:solidFill>
                  <a:srgbClr val="FF0000"/>
                </a:solidFill>
                <a:latin typeface="Arial" panose="020B0604020202020204" pitchFamily="34" charset="0"/>
                <a:cs typeface="Arial" panose="020B0604020202020204" pitchFamily="34" charset="0"/>
              </a:rPr>
              <a:t>     e.g. </a:t>
            </a:r>
            <a:r>
              <a:rPr lang="en-US" sz="1800" dirty="0">
                <a:solidFill>
                  <a:schemeClr val="tx1">
                    <a:lumMod val="75000"/>
                    <a:lumOff val="25000"/>
                  </a:schemeClr>
                </a:solidFill>
                <a:latin typeface="Arial" panose="020B0604020202020204" pitchFamily="34" charset="0"/>
                <a:cs typeface="Arial" panose="020B0604020202020204" pitchFamily="34" charset="0"/>
              </a:rPr>
              <a:t>show variables like 'lower_case_table_names';</a:t>
            </a:r>
            <a:r>
              <a:rPr lang="en-US" dirty="0">
                <a:latin typeface="Arial" panose="020B0604020202020204" pitchFamily="34" charset="0"/>
                <a:cs typeface="Arial" panose="020B0604020202020204" pitchFamily="34" charset="0"/>
              </a:rPr>
              <a:t> </a:t>
            </a:r>
          </a:p>
        </p:txBody>
      </p:sp>
      <p:sp>
        <p:nvSpPr>
          <p:cNvPr id="9" name="Rectangle 8">
            <a:extLst>
              <a:ext uri="{FF2B5EF4-FFF2-40B4-BE49-F238E27FC236}">
                <a16:creationId xmlns:a16="http://schemas.microsoft.com/office/drawing/2014/main" id="{6807EBAC-5D98-4A00-8D97-92B56FEE634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6C72572-1A28-46C0-89E9-D366AD68790A}"/>
              </a:ext>
            </a:extLst>
          </p:cNvPr>
          <p:cNvSpPr/>
          <p:nvPr/>
        </p:nvSpPr>
        <p:spPr>
          <a:xfrm>
            <a:off x="1600200" y="801469"/>
            <a:ext cx="8991600" cy="369332"/>
          </a:xfrm>
          <a:prstGeom prst="rect">
            <a:avLst/>
          </a:prstGeom>
        </p:spPr>
        <p:txBody>
          <a:bodyPr wrap="square">
            <a:spAutoFit/>
          </a:bodyPr>
          <a:lstStyle/>
          <a:p>
            <a:r>
              <a:rPr lang="en-IN" sz="1800" dirty="0">
                <a:latin typeface="Palatino Linotype" panose="02040502050505030304" pitchFamily="18" charset="0"/>
                <a:cs typeface="Segoe UI Light" panose="020B0502040204020203" pitchFamily="34" charset="0"/>
              </a:rPr>
              <a:t>Use a </a:t>
            </a:r>
            <a:r>
              <a:rPr lang="en-IN" sz="1800" b="1" dirty="0">
                <a:latin typeface="Palatino Linotype" panose="02040502050505030304" pitchFamily="18" charset="0"/>
                <a:cs typeface="Segoe UI Light" panose="020B0502040204020203" pitchFamily="34" charset="0"/>
              </a:rPr>
              <a:t>CREATE TABLE </a:t>
            </a:r>
            <a:r>
              <a:rPr lang="en-IN" sz="18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41191318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324535"/>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dirty="0">
                <a:solidFill>
                  <a:schemeClr val="accent4">
                    <a:lumMod val="50000"/>
                  </a:schemeClr>
                </a:solidFill>
                <a:latin typeface="Liberation Mono"/>
              </a:rPr>
              <a:t>create_defineation</a:t>
            </a:r>
            <a:r>
              <a:rPr lang="en-IN" sz="2000" dirty="0">
                <a:solidFill>
                  <a:schemeClr val="tx1">
                    <a:lumMod val="75000"/>
                    <a:lumOff val="25000"/>
                  </a:schemeClr>
                </a:solidFill>
                <a:latin typeface="Liberation Mono"/>
              </a:rPr>
              <a:t>, </a:t>
            </a:r>
            <a:r>
              <a:rPr lang="en-IN" sz="2000"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[table_options]</a:t>
            </a:r>
          </a:p>
          <a:p>
            <a:r>
              <a:rPr lang="en-IN" sz="2000" dirty="0">
                <a:solidFill>
                  <a:schemeClr val="tx1">
                    <a:lumMod val="75000"/>
                    <a:lumOff val="25000"/>
                  </a:schemeClr>
                </a:solidFill>
                <a:latin typeface="Liberation Mono"/>
              </a:rPr>
              <a:t>    [partition_options]</a:t>
            </a:r>
          </a:p>
          <a:p>
            <a:endParaRPr lang="en-IN" sz="2000" dirty="0">
              <a:solidFill>
                <a:srgbClr val="0077AA"/>
              </a:solidFill>
              <a:latin typeface="Liberation Mono"/>
            </a:endParaRPr>
          </a:p>
          <a:p>
            <a:r>
              <a:rPr lang="en-US" sz="2000" dirty="0">
                <a:solidFill>
                  <a:schemeClr val="accent4">
                    <a:lumMod val="50000"/>
                  </a:schemeClr>
                </a:solidFill>
                <a:latin typeface="Liberation Mono"/>
              </a:rPr>
              <a:t>create_definition</a:t>
            </a:r>
            <a:r>
              <a:rPr lang="en-US" sz="2000"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col_name </a:t>
            </a:r>
            <a:r>
              <a:rPr lang="en-US" sz="2000" dirty="0">
                <a:solidFill>
                  <a:schemeClr val="bg2">
                    <a:lumMod val="50000"/>
                  </a:schemeClr>
                </a:solidFill>
                <a:latin typeface="Liberation Mono"/>
              </a:rPr>
              <a:t>column_definition</a:t>
            </a:r>
          </a:p>
          <a:p>
            <a:endParaRPr lang="en-US" sz="2000" dirty="0">
              <a:solidFill>
                <a:srgbClr val="0077AA"/>
              </a:solidFill>
              <a:latin typeface="Liberation Mono"/>
            </a:endParaRPr>
          </a:p>
          <a:p>
            <a:r>
              <a:rPr lang="en-US" sz="2000" dirty="0">
                <a:solidFill>
                  <a:schemeClr val="bg2">
                    <a:lumMod val="50000"/>
                  </a:schemeClr>
                </a:solidFill>
                <a:latin typeface="Liberation Mono"/>
              </a:rPr>
              <a:t>column_definition</a:t>
            </a:r>
            <a:r>
              <a:rPr lang="en-US" sz="2000"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2000" dirty="0">
                <a:solidFill>
                  <a:srgbClr val="0077AA"/>
                </a:solidFill>
                <a:latin typeface="Liberation Mono"/>
              </a:rPr>
              <a:t>    </a:t>
            </a:r>
          </a:p>
          <a:p>
            <a:r>
              <a:rPr lang="en-IN" sz="2000" dirty="0">
                <a:solidFill>
                  <a:schemeClr val="tx1">
                    <a:lumMod val="75000"/>
                    <a:lumOff val="25000"/>
                  </a:schemeClr>
                </a:solidFill>
                <a:latin typeface="Liberation Mono"/>
              </a:rPr>
              <a:t>table_options:</a:t>
            </a: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6960096" y="5805264"/>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2380987620"/>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37178458"/>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insert</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420435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100,</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200,</a:t>
            </a:r>
          </a:p>
          <a:p>
            <a:pPr marL="273050"/>
            <a:r>
              <a:rPr lang="en-IN" dirty="0">
                <a:latin typeface="Liberation Mono"/>
                <a:cs typeface="Arial" panose="020B0604020202020204" pitchFamily="34" charset="0"/>
              </a:rPr>
              <a:t>   c4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c5</a:t>
            </a:r>
            <a:r>
              <a:rPr lang="en-IN" dirty="0">
                <a:solidFill>
                  <a:srgbClr val="834689"/>
                </a:solidFill>
                <a:latin typeface="Liberation Mono"/>
                <a:cs typeface="Arial" panose="020B0604020202020204" pitchFamily="34" charset="0"/>
              </a:rPr>
              <a:t> INT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 c5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 c5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 c5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3" name="Picture 12">
            <a:extLst>
              <a:ext uri="{FF2B5EF4-FFF2-40B4-BE49-F238E27FC236}">
                <a16:creationId xmlns:a16="http://schemas.microsoft.com/office/drawing/2014/main" id="{D3D943BD-2AE6-4F49-9C89-17FF2511A864}"/>
              </a:ext>
            </a:extLst>
          </p:cNvPr>
          <p:cNvPicPr>
            <a:picLocks noChangeAspect="1"/>
          </p:cNvPicPr>
          <p:nvPr/>
        </p:nvPicPr>
        <p:blipFill>
          <a:blip r:embed="rId2"/>
          <a:stretch>
            <a:fillRect/>
          </a:stretch>
        </p:blipFill>
        <p:spPr>
          <a:xfrm>
            <a:off x="4237135" y="1257620"/>
            <a:ext cx="7115449" cy="1739332"/>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update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92735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r>
              <a:rPr lang="en-IN" dirty="0">
                <a:solidFill>
                  <a:srgbClr val="006699"/>
                </a:solidFill>
                <a:latin typeface="Liberation Mono"/>
              </a:rPr>
              <a:t>)</a:t>
            </a:r>
            <a:r>
              <a:rPr lang="en-IN" dirty="0">
                <a:solidFill>
                  <a:srgbClr val="834689"/>
                </a:solidFill>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c4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 </a:t>
            </a:r>
            <a:r>
              <a:rPr lang="en-IN" dirty="0">
                <a:solidFill>
                  <a:srgbClr val="006699"/>
                </a:solidFill>
                <a:latin typeface="Liberation Mono"/>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c3</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c4</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611376854"/>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6074099"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
        <p:nvSpPr>
          <p:cNvPr id="6" name="Rectangle 5">
            <a:extLst>
              <a:ext uri="{FF2B5EF4-FFF2-40B4-BE49-F238E27FC236}">
                <a16:creationId xmlns:a16="http://schemas.microsoft.com/office/drawing/2014/main" id="{6DE79E53-CAA4-40DF-AFCE-1F13A27C78F7}"/>
              </a:ext>
            </a:extLst>
          </p:cNvPr>
          <p:cNvSpPr/>
          <p:nvPr/>
        </p:nvSpPr>
        <p:spPr>
          <a:xfrm>
            <a:off x="406573" y="4059069"/>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178510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(CHAR, VARCHAR, TEXT, or BLOB)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The value is truncated to the column maximum length.</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5727286"/>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19" name="Rectangle 18">
            <a:extLst>
              <a:ext uri="{FF2B5EF4-FFF2-40B4-BE49-F238E27FC236}">
                <a16:creationId xmlns:a16="http://schemas.microsoft.com/office/drawing/2014/main" id="{64CFD2C7-651C-4097-AE6F-B34058DBB403}"/>
              </a:ext>
            </a:extLst>
          </p:cNvPr>
          <p:cNvSpPr/>
          <p:nvPr/>
        </p:nvSpPr>
        <p:spPr>
          <a:xfrm>
            <a:off x="290449" y="1543587"/>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Tree>
    <p:extLst>
      <p:ext uri="{BB962C8B-B14F-4D97-AF65-F5344CB8AC3E}">
        <p14:creationId xmlns:p14="http://schemas.microsoft.com/office/powerpoint/2010/main" val="1276071742"/>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'patil'</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56490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VALUE } [ROW] ( </a:t>
            </a:r>
            <a:r>
              <a:rPr lang="en-IN" sz="2000" dirty="0">
                <a:latin typeface="Liberation Mono"/>
              </a:rPr>
              <a:t>{ expr | DEFAULT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 </a:t>
            </a:r>
            <a:r>
              <a:rPr lang="en-IN" sz="2000" dirty="0">
                <a:solidFill>
                  <a:srgbClr val="0077AA"/>
                </a:solidFill>
                <a:latin typeface="Liberation Mono"/>
              </a:rPr>
              <a:t>[ROW]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[ROW]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2653120337"/>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09511" y="4941168"/>
            <a:ext cx="4362359" cy="1916832"/>
          </a:xfrm>
          <a:prstGeom prst="rect">
            <a:avLst/>
          </a:prstGeom>
        </p:spPr>
      </p:pic>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769441"/>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name, address, phone and age)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573016"/>
            <a:ext cx="11881320" cy="1692771"/>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000" b="1" dirty="0">
                <a:solidFill>
                  <a:srgbClr val="570528"/>
                </a:solidFill>
                <a:latin typeface="Palatino Linotype" panose="02040502050505030304" pitchFamily="18" charset="0"/>
              </a:rPr>
              <a:t>structured data</a:t>
            </a:r>
            <a:r>
              <a:rPr lang="en-US" sz="20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it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780928"/>
            <a:ext cx="11573568" cy="646331"/>
          </a:xfrm>
          <a:prstGeom prst="rect">
            <a:avLst/>
          </a:prstGeom>
          <a:noFill/>
        </p:spPr>
        <p:txBody>
          <a:bodyPr wrap="square">
            <a:spAutoFit/>
          </a:bodyPr>
          <a:lstStyle/>
          <a:p>
            <a:r>
              <a:rPr lang="en-US" b="0" i="0" dirty="0">
                <a:solidFill>
                  <a:srgbClr val="202122"/>
                </a:solidFill>
                <a:effectLst/>
                <a:latin typeface="Arial" panose="020B0604020202020204" pitchFamily="34" charset="0"/>
              </a:rPr>
              <a:t>The </a:t>
            </a:r>
            <a:r>
              <a:rPr lang="en-US" dirty="0">
                <a:solidFill>
                  <a:srgbClr val="202122"/>
                </a:solidFill>
                <a:latin typeface="Arial" panose="020B0604020202020204" pitchFamily="34" charset="0"/>
              </a:rPr>
              <a:t>database management system (DBMS) is the software that interacts with </a:t>
            </a:r>
            <a:r>
              <a:rPr lang="en-US" b="1" dirty="0">
                <a:solidFill>
                  <a:srgbClr val="202122"/>
                </a:solidFill>
                <a:latin typeface="Arial" panose="020B0604020202020204" pitchFamily="34" charset="0"/>
              </a:rPr>
              <a:t>end users</a:t>
            </a:r>
            <a:r>
              <a:rPr lang="en-US" dirty="0">
                <a:solidFill>
                  <a:srgbClr val="202122"/>
                </a:solidFill>
                <a:latin typeface="Arial" panose="020B0604020202020204" pitchFamily="34" charset="0"/>
              </a:rPr>
              <a:t>, </a:t>
            </a:r>
            <a:r>
              <a:rPr lang="en-US" b="1" dirty="0">
                <a:solidFill>
                  <a:srgbClr val="202122"/>
                </a:solidFill>
                <a:latin typeface="Arial" panose="020B0604020202020204" pitchFamily="34" charset="0"/>
              </a:rPr>
              <a:t>applications</a:t>
            </a:r>
            <a:r>
              <a:rPr lang="en-US" dirty="0">
                <a:solidFill>
                  <a:srgbClr val="202122"/>
                </a:solidFill>
                <a:latin typeface="Arial" panose="020B0604020202020204" pitchFamily="34" charset="0"/>
              </a:rPr>
              <a:t>, and the </a:t>
            </a:r>
            <a:r>
              <a:rPr lang="en-US" b="1" dirty="0">
                <a:solidFill>
                  <a:srgbClr val="202122"/>
                </a:solidFill>
                <a:latin typeface="Arial" panose="020B0604020202020204" pitchFamily="34" charset="0"/>
              </a:rPr>
              <a:t>database</a:t>
            </a:r>
            <a:r>
              <a:rPr lang="en-US" dirty="0">
                <a:solidFill>
                  <a:srgbClr val="202122"/>
                </a:solidFill>
                <a:latin typeface="Arial" panose="020B0604020202020204" pitchFamily="34" charset="0"/>
              </a:rPr>
              <a:t> itself to store and analyze the data.</a:t>
            </a:r>
            <a:endParaRPr lang="en-IN" dirty="0">
              <a:solidFill>
                <a:srgbClr val="202122"/>
              </a:solidFill>
              <a:latin typeface="Arial" panose="020B0604020202020204" pitchFamily="34" charset="0"/>
            </a:endParaRPr>
          </a:p>
        </p:txBody>
      </p:sp>
      <p:sp>
        <p:nvSpPr>
          <p:cNvPr id="7" name="TextBox 6">
            <a:extLst>
              <a:ext uri="{FF2B5EF4-FFF2-40B4-BE49-F238E27FC236}">
                <a16:creationId xmlns:a16="http://schemas.microsoft.com/office/drawing/2014/main" id="{A74AAC0A-0715-4110-85DB-E3C3BABB78E1}"/>
              </a:ext>
            </a:extLst>
          </p:cNvPr>
          <p:cNvSpPr txBox="1"/>
          <p:nvPr/>
        </p:nvSpPr>
        <p:spPr>
          <a:xfrm>
            <a:off x="335360" y="5589240"/>
            <a:ext cx="5184576" cy="830997"/>
          </a:xfrm>
          <a:prstGeom prst="rect">
            <a:avLst/>
          </a:prstGeom>
          <a:solidFill>
            <a:schemeClr val="bg1">
              <a:lumMod val="95000"/>
            </a:schemeClr>
          </a:solidFill>
        </p:spPr>
        <p:txBody>
          <a:bodyPr wrap="square">
            <a:spAutoFit/>
          </a:bodyPr>
          <a:lstStyle/>
          <a:p>
            <a:r>
              <a:rPr lang="en-US" sz="2400" b="0" i="0" dirty="0">
                <a:effectLst/>
                <a:latin typeface="OracleSansVF"/>
              </a:rPr>
              <a:t>A database is an organized collection of structured data.</a:t>
            </a:r>
            <a:endParaRPr lang="en-IN" sz="2400" dirty="0"/>
          </a:p>
        </p:txBody>
      </p:sp>
    </p:spTree>
    <p:extLst>
      <p:ext uri="{BB962C8B-B14F-4D97-AF65-F5344CB8AC3E}">
        <p14:creationId xmlns:p14="http://schemas.microsoft.com/office/powerpoint/2010/main" val="3395159497"/>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solidFill>
                  <a:schemeClr val="bg1">
                    <a:lumMod val="65000"/>
                  </a:schemeClr>
                </a:solidFill>
                <a:latin typeface="Liberation Mono"/>
              </a:rPr>
              <a:t>))</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solidFill>
                  <a:schemeClr val="bg1">
                    <a:lumMod val="65000"/>
                  </a:schemeClr>
                </a:solidFill>
                <a:latin typeface="Liberation Mono"/>
              </a:rPr>
              <a:t>(</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1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SELECT </a:t>
            </a:r>
            <a:r>
              <a:rPr lang="en-US" sz="2000" dirty="0">
                <a:solidFill>
                  <a:schemeClr val="bg1">
                    <a:lumMod val="50000"/>
                  </a:schemeClr>
                </a:solidFill>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69331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deptno</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deptno</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40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bg1">
                    <a:lumMod val="50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deptno</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810257791"/>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28797432"/>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83508815"/>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975597871"/>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3915625698"/>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1703950191"/>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9806756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5641"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50825943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and files.</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123159"/>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9255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sz="2400"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 </a:t>
            </a:r>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2052213243"/>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780928"/>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908720"/>
            <a:ext cx="8839200" cy="1803699"/>
          </a:xfrm>
          <a:prstGeom prst="rect">
            <a:avLst/>
          </a:prstGeom>
        </p:spPr>
        <p:txBody>
          <a:bodyPr wrap="square">
            <a:spAutoFit/>
          </a:bodyPr>
          <a:lstStyle/>
          <a:p>
            <a:pPr>
              <a:lnSpc>
                <a:spcPct val="150000"/>
              </a:lnSpc>
            </a:pPr>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pPr>
              <a:lnSpc>
                <a:spcPct val="150000"/>
              </a:lnSpc>
            </a:pP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31866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2">
                    <a:lumMod val="7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 </a:t>
            </a:r>
            <a:r>
              <a:rPr lang="en-IN" dirty="0">
                <a:solidFill>
                  <a:schemeClr val="accent5">
                    <a:lumMod val="75000"/>
                  </a:schemeClr>
                </a:solidFill>
                <a:latin typeface="Liberation Mono"/>
              </a:rPr>
              <a:t>:=</a:t>
            </a:r>
            <a:r>
              <a:rPr lang="en-IN" dirty="0">
                <a:latin typeface="Liberation Mono"/>
              </a:rPr>
              <a:t> @x </a:t>
            </a:r>
            <a:r>
              <a:rPr lang="en-IN" dirty="0">
                <a:solidFill>
                  <a:srgbClr val="A67F59"/>
                </a:solidFill>
                <a:latin typeface="Liberation Mono"/>
                <a:cs typeface="Arial" panose="020B0604020202020204" pitchFamily="34" charset="0"/>
              </a:rPr>
              <a:t>+ </a:t>
            </a:r>
            <a:r>
              <a:rPr lang="en-IN" dirty="0">
                <a:latin typeface="Liberation Mono"/>
              </a:rPr>
              <a:t>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chemeClr val="bg1">
                    <a:lumMod val="65000"/>
                  </a:schemeClr>
                </a:solidFill>
                <a:latin typeface="Liberation Mono"/>
              </a:rPr>
              <a:t>(</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isactive</a:t>
            </a:r>
            <a:r>
              <a:rPr lang="en-US" dirty="0">
                <a:solidFill>
                  <a:schemeClr val="bg1">
                    <a:lumMod val="65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a:t>
            </a:r>
            <a:r>
              <a:rPr lang="en-US" dirty="0">
                <a:solidFill>
                  <a:schemeClr val="bg1">
                    <a:lumMod val="65000"/>
                  </a:schemeClr>
                </a:solidFill>
                <a:latin typeface="Liberation Mono"/>
              </a:rPr>
              <a:t>)</a:t>
            </a:r>
            <a:r>
              <a:rPr lang="en-US" dirty="0">
                <a:latin typeface="Liberation Mono"/>
              </a:rPr>
              <a:t>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930972" y="1142990"/>
            <a:ext cx="5040560" cy="461665"/>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SET statement, </a:t>
            </a:r>
            <a:r>
              <a:rPr lang="en-IN" sz="24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4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Tree>
    <p:extLst>
      <p:ext uri="{BB962C8B-B14F-4D97-AF65-F5344CB8AC3E}">
        <p14:creationId xmlns:p14="http://schemas.microsoft.com/office/powerpoint/2010/main" val="559338980"/>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rgbClr val="0077AA"/>
                </a:solidFill>
                <a:latin typeface="Liberation Mono"/>
              </a:rPr>
              <a:t>= </a:t>
            </a:r>
            <a:r>
              <a:rPr lang="en-IN" sz="2000" dirty="0">
                <a:latin typeface="Liberation Mono"/>
              </a:rPr>
              <a:t>{ expr1 | DEFAULT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col_name2 </a:t>
            </a:r>
            <a:r>
              <a:rPr lang="en-IN" sz="2000" dirty="0">
                <a:solidFill>
                  <a:srgbClr val="0077AA"/>
                </a:solidFill>
                <a:latin typeface="Liberation Mono"/>
              </a:rPr>
              <a:t>= </a:t>
            </a:r>
            <a:r>
              <a:rPr lang="en-IN" sz="2000" dirty="0">
                <a:latin typeface="Liberation Mono"/>
              </a:rPr>
              <a:t>{ expr2 | DEFAULT } </a:t>
            </a:r>
            <a:r>
              <a:rPr lang="en-IN" sz="2000" dirty="0">
                <a:solidFill>
                  <a:srgbClr val="0077AA"/>
                </a:solidFill>
                <a:latin typeface="Liberation Mono"/>
              </a:rPr>
              <a:t>]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solidFill>
                  <a:schemeClr val="bg1">
                    <a:lumMod val="50000"/>
                  </a:schemeClr>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r>
              <a:rPr lang="en-IN" dirty="0">
                <a:solidFill>
                  <a:schemeClr val="bg1">
                    <a:lumMod val="50000"/>
                  </a:schemeClr>
                </a:solidFill>
                <a:latin typeface="Liberation Mono"/>
              </a:rPr>
              <a:t>)</a:t>
            </a:r>
            <a:r>
              <a:rPr lang="en-IN" dirty="0">
                <a:latin typeface="Liberation Mono"/>
              </a:rPr>
              <a:t>;</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votes.candidateID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votes.candidateID</a:t>
            </a:r>
            <a:r>
              <a:rPr lang="en-US" dirty="0">
                <a:solidFill>
                  <a:schemeClr val="bg1">
                    <a:lumMod val="50000"/>
                  </a:schemeClr>
                </a:solidFill>
                <a:latin typeface="Liberation Mono"/>
              </a:rPr>
              <a:t>)</a:t>
            </a:r>
            <a:r>
              <a:rPr lang="en-US" dirty="0">
                <a:latin typeface="Liberation Mono"/>
              </a:rPr>
              <a:t>;</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extLst>
      <p:ext uri="{BB962C8B-B14F-4D97-AF65-F5344CB8AC3E}">
        <p14:creationId xmlns:p14="http://schemas.microsoft.com/office/powerpoint/2010/main" val="1364519760"/>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[PARTITION (</a:t>
            </a:r>
            <a:r>
              <a:rPr lang="fr-FR" sz="2000" dirty="0">
                <a:latin typeface="Liberation Mono"/>
              </a:rPr>
              <a:t>partition_name </a:t>
            </a:r>
            <a:r>
              <a:rPr lang="fr-FR" sz="2000" dirty="0">
                <a:solidFill>
                  <a:srgbClr val="0077AA"/>
                </a:solidFill>
                <a:latin typeface="Liberation Mono"/>
              </a:rPr>
              <a:t>[</a:t>
            </a:r>
            <a:r>
              <a:rPr lang="fr-FR" sz="2000" dirty="0">
                <a:latin typeface="Liberation Mono"/>
              </a:rPr>
              <a:t>,</a:t>
            </a:r>
            <a:r>
              <a:rPr lang="fr-FR" sz="2000" dirty="0">
                <a:solidFill>
                  <a:srgbClr val="0077AA"/>
                </a:solidFill>
                <a:latin typeface="Liberation Mono"/>
              </a:rPr>
              <a:t> </a:t>
            </a:r>
            <a:r>
              <a:rPr lang="fr-FR" sz="2000" dirty="0">
                <a:latin typeface="Liberation Mono"/>
              </a:rPr>
              <a:t>partition_name</a:t>
            </a:r>
            <a:r>
              <a:rPr lang="fr-FR" sz="2000" dirty="0">
                <a:solidFill>
                  <a:srgbClr val="0077AA"/>
                </a:solidFill>
                <a:latin typeface="Liberation Mono"/>
              </a:rPr>
              <a:t>] </a:t>
            </a:r>
            <a:r>
              <a:rPr lang="fr-FR" sz="2000" dirty="0">
                <a:solidFill>
                  <a:schemeClr val="bg1">
                    <a:lumMod val="50000"/>
                  </a:schemeClr>
                </a:solidFill>
                <a:latin typeface="Liberation Mono"/>
              </a:rPr>
              <a:t>. . .</a:t>
            </a:r>
            <a:r>
              <a:rPr lang="fr-FR" sz="2000" dirty="0">
                <a:solidFill>
                  <a:srgbClr val="0077AA"/>
                </a:solidFill>
                <a:latin typeface="Liberation Mono"/>
              </a:rPr>
              <a:t>)]</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solidFill>
                  <a:schemeClr val="bg1">
                    <a:lumMod val="50000"/>
                  </a:schemeClr>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76230" y="5067284"/>
            <a:ext cx="3515629" cy="113877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67284"/>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478866951"/>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445744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714751360"/>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780928"/>
            <a:ext cx="8839200"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auto_increment_offset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endParaRPr lang="en-IN" dirty="0">
              <a:solidFill>
                <a:srgbClr val="990055"/>
              </a:solidFill>
              <a:latin typeface="Liberation Mono"/>
            </a:endParaRPr>
          </a:p>
          <a:p>
            <a:pPr marL="171450" indent="-171450">
              <a:buFont typeface="Arial" panose="020B0604020202020204" pitchFamily="34" charset="0"/>
              <a:buChar char="•"/>
            </a:pPr>
            <a:endParaRPr lang="en-IN" sz="800" dirty="0">
              <a:solidFill>
                <a:srgbClr val="0089A4"/>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auto_increment_increment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90055"/>
                </a:solidFill>
                <a:latin typeface="Liberation Mono"/>
              </a:rPr>
              <a:t>10</a:t>
            </a:r>
            <a:r>
              <a:rPr lang="en-IN" dirty="0">
                <a:latin typeface="Liberation Mono"/>
                <a:cs typeface="Arial" panose="020B0604020202020204" pitchFamily="34" charset="0"/>
              </a:rPr>
              <a:t> ;</a:t>
            </a:r>
            <a:endParaRPr lang="en-IN" dirty="0">
              <a:solidFill>
                <a:srgbClr val="990055"/>
              </a:solidFill>
              <a:latin typeface="Liberation Mono"/>
            </a:endParaRPr>
          </a:p>
          <a:p>
            <a:pPr marL="342900" indent="-342900">
              <a:buFont typeface="Arial" panose="020B0604020202020204" pitchFamily="34" charset="0"/>
              <a:buChar char="•"/>
            </a:pPr>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667731828"/>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816171" y="1628800"/>
            <a:ext cx="10391603" cy="4315770"/>
            <a:chOff x="816171" y="2137172"/>
            <a:chExt cx="10391603" cy="431577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91731" y="2353196"/>
              <a:ext cx="4911987" cy="1272651"/>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83038" y="3728152"/>
              <a:ext cx="1301829" cy="130182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51840" y="4251475"/>
              <a:ext cx="3455934" cy="2201467"/>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0" y="5157192"/>
            <a:ext cx="7607373" cy="1600438"/>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device that provides a service to another computer program and its user,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348880"/>
            <a:ext cx="11784066" cy="276998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445224"/>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308849"/>
            <a:ext cx="11784066"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a:t>
            </a:r>
            <a:r>
              <a:rPr lang="en-IN" b="1" dirty="0">
                <a:solidFill>
                  <a:schemeClr val="bg1">
                    <a:lumMod val="50000"/>
                  </a:schemeClr>
                </a:solidFill>
                <a:latin typeface="Arial" panose="020B0604020202020204" pitchFamily="34" charset="0"/>
                <a:cs typeface="Arial" panose="020B0604020202020204" pitchFamily="34" charset="0"/>
              </a:rPr>
              <a:t>. . .</a:t>
            </a:r>
            <a:r>
              <a:rPr lang="en-IN" b="1" dirty="0">
                <a:latin typeface="Arial" panose="020B0604020202020204" pitchFamily="34" charset="0"/>
                <a:cs typeface="Arial" panose="020B0604020202020204" pitchFamily="34" charset="0"/>
              </a:rPr>
              <a:t> LIKE </a:t>
            </a:r>
            <a:r>
              <a:rPr lang="en-IN" b="1" dirty="0">
                <a:solidFill>
                  <a:schemeClr val="bg1">
                    <a:lumMod val="50000"/>
                  </a:schemeClr>
                </a:solidFill>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preserves generated column information</a:t>
            </a:r>
            <a:r>
              <a:rPr lang="en-IN"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a:t>
            </a:r>
            <a:r>
              <a:rPr lang="en-IN" b="1" dirty="0">
                <a:solidFill>
                  <a:schemeClr val="bg1">
                    <a:lumMod val="50000"/>
                  </a:schemeClr>
                </a:solidFill>
                <a:latin typeface="Arial" panose="020B0604020202020204" pitchFamily="34" charset="0"/>
                <a:cs typeface="Arial" panose="020B0604020202020204" pitchFamily="34" charset="0"/>
              </a:rPr>
              <a:t>. . .</a:t>
            </a:r>
            <a:r>
              <a:rPr lang="en-IN" b="1" dirty="0">
                <a:latin typeface="Arial" panose="020B0604020202020204" pitchFamily="34" charset="0"/>
                <a:cs typeface="Arial" panose="020B0604020202020204" pitchFamily="34" charset="0"/>
              </a:rPr>
              <a:t> SELECT </a:t>
            </a:r>
            <a:r>
              <a:rPr lang="en-IN" b="1" dirty="0">
                <a:solidFill>
                  <a:schemeClr val="bg1">
                    <a:lumMod val="50000"/>
                  </a:schemeClr>
                </a:solidFill>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does not preserves generated column information</a:t>
            </a:r>
            <a:r>
              <a:rPr lang="en-IN" dirty="0">
                <a:latin typeface="Arial" panose="020B0604020202020204" pitchFamily="34" charset="0"/>
                <a:cs typeface="Arial" panose="020B0604020202020204" pitchFamily="34" charset="0"/>
              </a:rPr>
              <a:t> from the original table.</a:t>
            </a:r>
          </a:p>
        </p:txBody>
      </p:sp>
    </p:spTree>
    <p:extLst>
      <p:ext uri="{BB962C8B-B14F-4D97-AF65-F5344CB8AC3E}">
        <p14:creationId xmlns:p14="http://schemas.microsoft.com/office/powerpoint/2010/main" val="2558910454"/>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457489"/>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492896"/>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Virtual column cannot be converted to stored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4607262"/>
            <a:ext cx="11593288" cy="169277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12, 2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virtual column  [ GENERATED ALWAYS AS  ] to stored column by not giving GENERATED ALWAYS AS</a:t>
            </a:r>
          </a:p>
          <a:p>
            <a:r>
              <a:rPr lang="en-IN" sz="2400" dirty="0">
                <a:solidFill>
                  <a:srgbClr val="39AE0A"/>
                </a:solidFill>
                <a:latin typeface="Liberation Mono"/>
                <a:cs typeface="Arial" panose="020B0604020202020204" pitchFamily="34" charset="0"/>
              </a:rPr>
              <a:t>Then What-</a:t>
            </a:r>
            <a:r>
              <a:rPr lang="en-IN" sz="2400" dirty="0">
                <a:solidFill>
                  <a:srgbClr val="39AE0A"/>
                </a:solidFill>
                <a:latin typeface="Liberation Mono"/>
                <a:cs typeface="Arial" panose="020B0604020202020204" pitchFamily="34" charset="0"/>
                <a:sym typeface="Wingdings" panose="05000000000000000000" pitchFamily="2" charset="2"/>
              </a:rPr>
              <a:t> give</a:t>
            </a:r>
          </a:p>
          <a:p>
            <a:endParaRPr lang="en-IN" sz="800" dirty="0">
              <a:solidFill>
                <a:srgbClr val="39AE0A"/>
              </a:solidFill>
              <a:latin typeface="Liberation Mono"/>
              <a:cs typeface="Arial" panose="020B0604020202020204" pitchFamily="34" charset="0"/>
              <a:sym typeface="Wingdings" panose="05000000000000000000" pitchFamily="2" charset="2"/>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12, 2</a:t>
            </a:r>
            <a:r>
              <a:rPr lang="en-IN" dirty="0">
                <a:solidFill>
                  <a:schemeClr val="bg1">
                    <a:lumMod val="50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endParaRPr lang="en-IN" dirty="0">
              <a:solidFill>
                <a:srgbClr val="39AE0A"/>
              </a:solidFill>
              <a:latin typeface="Liberation Mono"/>
              <a:cs typeface="Arial" panose="020B0604020202020204" pitchFamily="34" charset="0"/>
            </a:endParaRPr>
          </a:p>
          <a:p>
            <a:pPr marL="285750" indent="-285750">
              <a:buFont typeface="Arial" panose="020B0604020202020204" pitchFamily="34" charset="0"/>
              <a:buChar char="•"/>
            </a:pPr>
            <a:endParaRPr lang="en-IN" dirty="0">
              <a:solidFill>
                <a:srgbClr val="39AE0A"/>
              </a:solidFill>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10E1C558-073A-4A57-A448-E12D6B106C93}"/>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3407369083"/>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826802"/>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Stored column cannot be converted to virtual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5158933"/>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stored column to virtual column by giving GENERATED ALWAYS AS</a:t>
            </a:r>
          </a:p>
        </p:txBody>
      </p:sp>
      <p:sp>
        <p:nvSpPr>
          <p:cNvPr id="7" name="Rectangle 6">
            <a:extLst>
              <a:ext uri="{FF2B5EF4-FFF2-40B4-BE49-F238E27FC236}">
                <a16:creationId xmlns:a16="http://schemas.microsoft.com/office/drawing/2014/main" id="{37E29D04-BAB4-45E4-9B6A-34101EBDE0F6}"/>
              </a:ext>
            </a:extLst>
          </p:cNvPr>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B57D4E66-00C2-482E-B8F7-2498726B488B}"/>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2199704631"/>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1879259116"/>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solidFill>
                  <a:schemeClr val="bg1">
                    <a:lumMod val="50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solidFill>
                  <a:schemeClr val="bg1">
                    <a:lumMod val="50000"/>
                  </a:schemeClr>
                </a:solidFill>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096000" y="1556792"/>
            <a:ext cx="5444326" cy="120032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383703477"/>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solidFill>
                  <a:schemeClr val="bg1">
                    <a:lumMod val="50000"/>
                  </a:schemeClr>
                </a:solidFill>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926408959"/>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open sans" panose="020B0606030504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119336" y="3075057"/>
            <a:ext cx="1195332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open sans" panose="020B0606030504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endParaRPr>
          </a:p>
        </p:txBody>
      </p:sp>
    </p:spTree>
    <p:extLst>
      <p:ext uri="{BB962C8B-B14F-4D97-AF65-F5344CB8AC3E}">
        <p14:creationId xmlns:p14="http://schemas.microsoft.com/office/powerpoint/2010/main" val="2861307748"/>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rgbClr val="A67F59"/>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a:t>
            </a:r>
            <a:r>
              <a:rPr lang="en-US" dirty="0">
                <a:solidFill>
                  <a:srgbClr val="DD4A68"/>
                </a:solidFill>
                <a:latin typeface="Liberation Mono"/>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583513494"/>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77172826"/>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71914"/>
            <a:ext cx="11737305" cy="24929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An index can consist of 16 columns, at maximum. Since a PRIMARY KEY constraint automatically adds an index, it can't have more than 16 columns.</a:t>
            </a:r>
            <a:endParaRPr lang="en-IN"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797152"/>
            <a:ext cx="11810107" cy="1661993"/>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1323439"/>
          </a:xfrm>
          <a:prstGeom prst="rect">
            <a:avLst/>
          </a:prstGeom>
        </p:spPr>
        <p:txBody>
          <a:bodyPr wrap="square">
            <a:spAutoFit/>
          </a:bodyPr>
          <a:lstStyle/>
          <a:p>
            <a:r>
              <a:rPr lang="en-US" sz="2000" dirty="0">
                <a:latin typeface="Palatino Linotype" panose="02040502050505030304"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2958690271"/>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
        <p:nvSpPr>
          <p:cNvPr id="6" name="TextBox 5">
            <a:extLst>
              <a:ext uri="{FF2B5EF4-FFF2-40B4-BE49-F238E27FC236}">
                <a16:creationId xmlns:a16="http://schemas.microsoft.com/office/drawing/2014/main" id="{5F768E62-2BD0-17EA-6D45-34CA257EC614}"/>
              </a:ext>
            </a:extLst>
          </p:cNvPr>
          <p:cNvSpPr txBox="1"/>
          <p:nvPr/>
        </p:nvSpPr>
        <p:spPr>
          <a:xfrm>
            <a:off x="191343" y="5733256"/>
            <a:ext cx="1173730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test</a:t>
            </a:r>
            <a:r>
              <a:rPr lang="en-IN" dirty="0">
                <a:solidFill>
                  <a:schemeClr val="bg1">
                    <a:lumMod val="50000"/>
                  </a:schemeClr>
                </a:solidFill>
                <a:latin typeface="Liberation Mono"/>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a:t>
            </a:r>
            <a:r>
              <a:rPr lang="en-IN" dirty="0">
                <a:latin typeface="Liberation Mono"/>
              </a:rPr>
              <a:t>, 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 c11 </a:t>
            </a:r>
            <a:r>
              <a:rPr lang="en-IN" dirty="0">
                <a:solidFill>
                  <a:srgbClr val="834689"/>
                </a:solidFill>
                <a:latin typeface="Liberation Mono"/>
                <a:cs typeface="Arial" panose="020B0604020202020204" pitchFamily="34" charset="0"/>
              </a:rPr>
              <a:t>INT</a:t>
            </a:r>
            <a:r>
              <a:rPr lang="en-IN" dirty="0">
                <a:latin typeface="Liberation Mono"/>
              </a:rPr>
              <a:t>, 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 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chemeClr val="bg1">
                    <a:lumMod val="50000"/>
                  </a:schemeClr>
                </a:solidFill>
                <a:latin typeface="Liberation Mono"/>
              </a:rPr>
              <a:t>(</a:t>
            </a:r>
            <a:r>
              <a:rPr lang="en-IN" dirty="0">
                <a:latin typeface="Liberation Mono"/>
              </a:rPr>
              <a:t>c1, c2, c3, c4, c5, c6, c7, c8, c9, c10, c11, c12, c13, c14, c15, c16, c17, c18 </a:t>
            </a:r>
            <a:r>
              <a:rPr lang="en-IN" dirty="0">
                <a:solidFill>
                  <a:schemeClr val="bg1">
                    <a:lumMod val="50000"/>
                  </a:schemeClr>
                </a:solidFill>
                <a:latin typeface="Liberation Mono"/>
              </a:rPr>
              <a:t>))</a:t>
            </a:r>
            <a:r>
              <a:rPr lang="en-IN" dirty="0">
                <a:latin typeface="Liberation Mono"/>
              </a:rPr>
              <a:t>; </a:t>
            </a:r>
            <a:r>
              <a:rPr lang="en-IN" dirty="0">
                <a:solidFill>
                  <a:srgbClr val="C00000"/>
                </a:solidFill>
                <a:latin typeface="Liberation Mono"/>
                <a:cs typeface="Arial" panose="020B0604020202020204" pitchFamily="34" charset="0"/>
              </a:rPr>
              <a:t>// error</a:t>
            </a:r>
          </a:p>
        </p:txBody>
      </p:sp>
    </p:spTree>
    <p:extLst>
      <p:ext uri="{BB962C8B-B14F-4D97-AF65-F5344CB8AC3E}">
        <p14:creationId xmlns:p14="http://schemas.microsoft.com/office/powerpoint/2010/main" val="118540358"/>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po_number</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supplier_id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solidFill>
                  <a:schemeClr val="bg1">
                    <a:lumMod val="65000"/>
                  </a:schemeClr>
                </a:solidFill>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NOT</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NULL</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255</a:t>
            </a:r>
            <a:r>
              <a:rPr lang="en-US" dirty="0">
                <a:solidFill>
                  <a:schemeClr val="bg1">
                    <a:lumMod val="65000"/>
                  </a:schemeClr>
                </a:solidFill>
                <a:latin typeface="Liberation Mono"/>
                <a:cs typeface="Arial" panose="020B0604020202020204" pitchFamily="34" charset="0"/>
              </a:rPr>
              <a:t>)</a:t>
            </a:r>
          </a:p>
          <a:p>
            <a:pPr marL="273050"/>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 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customerID , productID, timeID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productID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VARCHAR(255)</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paymentID , orderID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Tree>
    <p:extLst>
      <p:ext uri="{BB962C8B-B14F-4D97-AF65-F5344CB8AC3E}">
        <p14:creationId xmlns:p14="http://schemas.microsoft.com/office/powerpoint/2010/main" val="31328248"/>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dirty="0">
                <a:latin typeface="Liberation Mono"/>
                <a:cs typeface="Arial" panose="020B0604020202020204" pitchFamily="34" charset="0"/>
              </a:rPr>
              <a:t>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1967690939"/>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dirty="0">
                <a:latin typeface="Liberation Mono"/>
                <a:cs typeface="Arial" panose="020B0604020202020204" pitchFamily="34" charset="0"/>
              </a:rPr>
              <a:t>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2180589065"/>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phone</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3613791111"/>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3452037647"/>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Tree>
    <p:extLst>
      <p:ext uri="{BB962C8B-B14F-4D97-AF65-F5344CB8AC3E}">
        <p14:creationId xmlns:p14="http://schemas.microsoft.com/office/powerpoint/2010/main" val="39539926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
        <p:nvSpPr>
          <p:cNvPr id="11" name="TextBox 10">
            <a:extLst>
              <a:ext uri="{FF2B5EF4-FFF2-40B4-BE49-F238E27FC236}">
                <a16:creationId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Tree>
    <p:extLst>
      <p:ext uri="{BB962C8B-B14F-4D97-AF65-F5344CB8AC3E}">
        <p14:creationId xmlns:p14="http://schemas.microsoft.com/office/powerpoint/2010/main" val="758266435"/>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constraint_name</a:t>
            </a:r>
          </a:p>
        </p:txBody>
      </p:sp>
    </p:spTree>
    <p:extLst>
      <p:ext uri="{BB962C8B-B14F-4D97-AF65-F5344CB8AC3E}">
        <p14:creationId xmlns:p14="http://schemas.microsoft.com/office/powerpoint/2010/main" val="3717166147"/>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125868"/>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631216"/>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buFont typeface="Arial" panose="020B0604020202020204" pitchFamily="34" charset="0"/>
              <a:buChar char="•"/>
            </a:pPr>
            <a:endParaRPr lang="en-IN" sz="20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UPDATE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227576524"/>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A67F59"/>
                </a:solidFill>
                <a:latin typeface="Liberation Mono"/>
              </a:rPr>
              <a:t>&gt;</a:t>
            </a:r>
            <a:r>
              <a:rPr lang="en-IN" dirty="0">
                <a:latin typeface="Liberation Mono"/>
                <a:cs typeface="Arial" panose="020B0604020202020204" pitchFamily="34" charset="0"/>
              </a:rPr>
              <a: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a:t>
            </a:r>
            <a:r>
              <a:rPr lang="en-IN" dirty="0">
                <a:solidFill>
                  <a:srgbClr val="A67F59"/>
                </a:solidFill>
                <a:latin typeface="Liberation Mono"/>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BEA6FD-C7C9-4336-B128-C08EADD4485D}"/>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5351936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263836254"/>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870355308"/>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CHECK </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constraint_name</a:t>
            </a:r>
          </a:p>
        </p:txBody>
      </p:sp>
    </p:spTree>
    <p:extLst>
      <p:ext uri="{BB962C8B-B14F-4D97-AF65-F5344CB8AC3E}">
        <p14:creationId xmlns:p14="http://schemas.microsoft.com/office/powerpoint/2010/main" val="261426395"/>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807967"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807968"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646331"/>
          </a:xfrm>
          <a:prstGeom prst="rect">
            <a:avLst/>
          </a:prstGeom>
        </p:spPr>
        <p:txBody>
          <a:bodyPr wrap="squar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table_name</a:t>
            </a:r>
          </a:p>
          <a:p>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CHECK </a:t>
            </a:r>
            <a:r>
              <a:rPr lang="en-IN" dirty="0">
                <a:latin typeface="Liberation Mono"/>
                <a:cs typeface="Arial" panose="020B0604020202020204" pitchFamily="34" charset="0"/>
              </a:rPr>
              <a:t>[ </a:t>
            </a:r>
            <a:r>
              <a:rPr lang="en-IN" dirty="0">
                <a:solidFill>
                  <a:srgbClr val="0077AA"/>
                </a:solidFill>
                <a:latin typeface="Liberation Mono"/>
              </a:rPr>
              <a:t>CONSTRAINT</a:t>
            </a:r>
            <a:r>
              <a:rPr lang="en-IN" dirty="0">
                <a:latin typeface="Liberation Mono"/>
                <a:cs typeface="Arial" panose="020B0604020202020204" pitchFamily="34" charset="0"/>
              </a:rPr>
              <a:t> ] constraint_name</a:t>
            </a:r>
          </a:p>
        </p:txBody>
      </p:sp>
    </p:spTree>
    <p:extLst>
      <p:ext uri="{BB962C8B-B14F-4D97-AF65-F5344CB8AC3E}">
        <p14:creationId xmlns:p14="http://schemas.microsoft.com/office/powerpoint/2010/main" val="1955904108"/>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009726"/>
            <a:ext cx="841152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957662238"/>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11594082" cy="258532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change the position of columns in table structure. </a:t>
            </a:r>
            <a:r>
              <a:rPr lang="en-US" dirty="0">
                <a:solidFill>
                  <a:srgbClr val="00B050"/>
                </a:solidFill>
                <a:latin typeface="Arial" panose="020B0604020202020204" pitchFamily="34" charset="0"/>
                <a:cs typeface="Arial" panose="020B0604020202020204" pitchFamily="34" charset="0"/>
              </a:rPr>
              <a:t>If not, then what? </a:t>
            </a:r>
            <a:r>
              <a:rPr lang="en-US">
                <a:solidFill>
                  <a:srgbClr val="00B050"/>
                </a:solidFill>
                <a:latin typeface="Arial" panose="020B0604020202020204" pitchFamily="34" charset="0"/>
                <a:cs typeface="Arial" panose="020B0604020202020204" pitchFamily="34" charset="0"/>
              </a:rPr>
              <a:t>create a new </a:t>
            </a:r>
            <a:r>
              <a:rPr lang="en-US" dirty="0">
                <a:solidFill>
                  <a:srgbClr val="00B050"/>
                </a:solidFill>
                <a:latin typeface="Arial" panose="020B0604020202020204" pitchFamily="34" charset="0"/>
                <a:cs typeface="Arial" panose="020B0604020202020204" pitchFamily="34" charset="0"/>
              </a:rPr>
              <a:t>table with SELECT statement.</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5284725"/>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324535"/>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 [, alter_specification]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pPr marL="952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col_name</a:t>
            </a:r>
          </a:p>
        </p:txBody>
      </p:sp>
    </p:spTree>
    <p:extLst>
      <p:ext uri="{BB962C8B-B14F-4D97-AF65-F5344CB8AC3E}">
        <p14:creationId xmlns:p14="http://schemas.microsoft.com/office/powerpoint/2010/main" val="111771862"/>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6174754"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a:t>
            </a:r>
            <a:endParaRPr lang="en-IN" dirty="0"/>
          </a:p>
        </p:txBody>
      </p:sp>
      <p:sp>
        <p:nvSpPr>
          <p:cNvPr id="6" name="Rectangle 5">
            <a:extLst>
              <a:ext uri="{FF2B5EF4-FFF2-40B4-BE49-F238E27FC236}">
                <a16:creationId xmlns:a16="http://schemas.microsoft.com/office/drawing/2014/main" id="{86428B25-F35A-4167-BD6E-227051F91E2B}"/>
              </a:ext>
            </a:extLst>
          </p:cNvPr>
          <p:cNvSpPr/>
          <p:nvPr/>
        </p:nvSpPr>
        <p:spPr>
          <a:xfrm>
            <a:off x="329600" y="3648456"/>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99029" y="803612"/>
            <a:ext cx="6068979" cy="3077766"/>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r>
              <a:rPr lang="en-US" b="0" i="0" dirty="0">
                <a:solidFill>
                  <a:srgbClr val="00B050"/>
                </a:solidFill>
                <a:effectLst/>
                <a:latin typeface="Liberation Mono"/>
              </a:rPr>
              <a:t>        </a:t>
            </a:r>
            <a:r>
              <a:rPr lang="en-US" sz="2000" dirty="0">
                <a:solidFill>
                  <a:srgbClr val="669900"/>
                </a:solidFill>
                <a:latin typeface="Liberation Mono"/>
              </a:rPr>
              <a:t>re-start mysql server.</a:t>
            </a:r>
            <a:endParaRPr lang="en-IN" sz="2000" dirty="0">
              <a:solidFill>
                <a:srgbClr val="669900"/>
              </a:solidFill>
              <a:latin typeface="Liberation Mono"/>
            </a:endParaRPr>
          </a:p>
          <a:p>
            <a:pPr algn="just"/>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0" name="TextBox 9">
            <a:extLst>
              <a:ext uri="{FF2B5EF4-FFF2-40B4-BE49-F238E27FC236}">
                <a16:creationId xmlns:a16="http://schemas.microsoft.com/office/drawing/2014/main" id="{15FA0200-A67B-4772-81A8-66C5B1C3C747}"/>
              </a:ext>
            </a:extLst>
          </p:cNvPr>
          <p:cNvSpPr txBox="1"/>
          <p:nvPr/>
        </p:nvSpPr>
        <p:spPr>
          <a:xfrm>
            <a:off x="99029" y="3919115"/>
            <a:ext cx="5492915" cy="2462213"/>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US" sz="2000" b="0" i="0" dirty="0">
                <a:solidFill>
                  <a:srgbClr val="555555"/>
                </a:solidFill>
                <a:effectLst/>
                <a:latin typeface="Open Sans" panose="020B0606030504020204" pitchFamily="34" charset="0"/>
              </a:rPr>
              <a:t>storage engine</a:t>
            </a:r>
            <a:r>
              <a:rPr lang="en-IN" sz="2000" dirty="0">
                <a:solidFill>
                  <a:schemeClr val="bg2">
                    <a:lumMod val="25000"/>
                  </a:schemeClr>
                </a:solidFill>
                <a:latin typeface="Liberation Mono"/>
              </a:rPr>
              <a:t> 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363538" algn="just"/>
            <a:r>
              <a:rPr lang="en-IN" dirty="0">
                <a:solidFill>
                  <a:srgbClr val="4BACC6"/>
                </a:solidFill>
                <a:latin typeface="Liberation Mono"/>
              </a:rPr>
              <a:t> </a:t>
            </a:r>
            <a:r>
              <a:rPr lang="en-IN" dirty="0">
                <a:solidFill>
                  <a:srgbClr val="0077AA"/>
                </a:solidFill>
                <a:latin typeface="Liberation Mono"/>
              </a:rPr>
              <a:t>EXIT</a:t>
            </a:r>
          </a:p>
        </p:txBody>
      </p:sp>
      <p:sp>
        <p:nvSpPr>
          <p:cNvPr id="12" name="TextBox 11">
            <a:extLst>
              <a:ext uri="{FF2B5EF4-FFF2-40B4-BE49-F238E27FC236}">
                <a16:creationId xmlns:a16="http://schemas.microsoft.com/office/drawing/2014/main" id="{E15A2F8E-F83D-4F0E-A506-08A8364AA746}"/>
              </a:ext>
            </a:extLst>
          </p:cNvPr>
          <p:cNvSpPr txBox="1"/>
          <p:nvPr/>
        </p:nvSpPr>
        <p:spPr>
          <a:xfrm>
            <a:off x="6384032" y="2308805"/>
            <a:ext cx="5688632" cy="421653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US" dirty="0">
                <a:solidFill>
                  <a:schemeClr val="bg2">
                    <a:lumMod val="25000"/>
                  </a:schemeClr>
                </a:solidFill>
                <a:latin typeface="Liberation Mono"/>
              </a:rPr>
              <a:t>csv</a:t>
            </a:r>
            <a:r>
              <a:rPr lang="en-US" dirty="0">
                <a:solidFill>
                  <a:srgbClr val="999999"/>
                </a:solidFill>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999999"/>
                </a:solidFill>
                <a:latin typeface="Liberation Mono"/>
              </a:rPr>
              <a:t>)</a:t>
            </a:r>
            <a:r>
              <a:rPr lang="en-US" dirty="0">
                <a:solidFill>
                  <a:srgbClr val="0077AA"/>
                </a:solidFill>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chemeClr val="bg2">
                    <a:lumMod val="25000"/>
                  </a:schemeClr>
                </a:solidFill>
                <a:latin typeface="Liberation Mono"/>
              </a:rPr>
              <a:t>csv</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solidFill>
                  <a:schemeClr val="bg2">
                    <a:lumMod val="25000"/>
                  </a:schemeClr>
                </a:solidFill>
                <a:latin typeface="Liberation Mono"/>
              </a:rPr>
              <a:t>csv</a:t>
            </a:r>
            <a:r>
              <a:rPr lang="en-IN" dirty="0">
                <a:latin typeface="Liberation Mono"/>
              </a:rPr>
              <a:t>;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6960096" y="65378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515544968"/>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479376" y="836712"/>
            <a:ext cx="6480720" cy="249299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479376" y="4221088"/>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NEW.c1, NEW.c2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6400643"/>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2520932802"/>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966510749"/>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a:t>
            </a:r>
            <a:r>
              <a:rPr lang="en-IN" dirty="0">
                <a:solidFill>
                  <a:schemeClr val="bg1">
                    <a:lumMod val="50000"/>
                  </a:schemeClr>
                </a:solidFill>
                <a:latin typeface="Liberation Mono"/>
              </a:rPr>
              <a:t>(</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chemeClr val="bg1">
                    <a:lumMod val="50000"/>
                  </a:schemeClr>
                </a:solidFill>
                <a:latin typeface="Liberation Mono"/>
              </a:rPr>
              <a:t>(</a:t>
            </a:r>
            <a:r>
              <a:rPr lang="en-IN" dirty="0">
                <a:latin typeface="Liberation Mono"/>
              </a:rPr>
              <a:t>salary</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2000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4000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6000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nvGrpSpPr>
          <p:cNvPr id="2" name="Group 1">
            <a:extLst>
              <a:ext uri="{FF2B5EF4-FFF2-40B4-BE49-F238E27FC236}">
                <a16:creationId xmlns:a16="http://schemas.microsoft.com/office/drawing/2014/main" id="{0ACB5D95-4399-4373-ABFB-39C1A7435854}"/>
              </a:ext>
            </a:extLst>
          </p:cNvPr>
          <p:cNvGrpSpPr/>
          <p:nvPr/>
        </p:nvGrpSpPr>
        <p:grpSpPr>
          <a:xfrm>
            <a:off x="7176120" y="2449919"/>
            <a:ext cx="4824536" cy="3643377"/>
            <a:chOff x="6672064" y="2449919"/>
            <a:chExt cx="5256584" cy="3643377"/>
          </a:xfrm>
        </p:grpSpPr>
        <p:sp>
          <p:nvSpPr>
            <p:cNvPr id="13" name="TextBox 12">
              <a:extLst>
                <a:ext uri="{FF2B5EF4-FFF2-40B4-BE49-F238E27FC236}">
                  <a16:creationId xmlns:a16="http://schemas.microsoft.com/office/drawing/2014/main" id="{4F9B653E-AEBB-406F-8BC4-7C9D819D5FE4}"/>
                </a:ext>
              </a:extLst>
            </p:cNvPr>
            <p:cNvSpPr txBox="1"/>
            <p:nvPr/>
          </p:nvSpPr>
          <p:spPr>
            <a:xfrm>
              <a:off x="6672064" y="2953975"/>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a:t>
              </a:r>
              <a:r>
                <a:rPr lang="en-IN" dirty="0">
                  <a:solidFill>
                    <a:schemeClr val="bg1">
                      <a:lumMod val="50000"/>
                    </a:schemeClr>
                  </a:solidFill>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a:latin typeface="Liberation Mono"/>
                </a:rPr>
                <a:t>storeID </a:t>
              </a:r>
              <a:r>
                <a:rPr lang="en-IN">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solidFill>
                    <a:schemeClr val="bg1">
                      <a:lumMod val="50000"/>
                    </a:schemeClr>
                  </a:solidFill>
                  <a:latin typeface="Liberation Mono"/>
                </a:rPr>
                <a:t>(</a:t>
              </a:r>
              <a:r>
                <a:rPr lang="en-IN" dirty="0">
                  <a:latin typeface="Liberation Mono"/>
                </a:rPr>
                <a:t>storeID</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 IN</a:t>
              </a:r>
              <a:r>
                <a:rPr lang="en-IN" dirty="0">
                  <a:solidFill>
                    <a:schemeClr val="bg1">
                      <a:lumMod val="50000"/>
                    </a:schemeClr>
                  </a:solidFill>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solidFill>
                    <a:schemeClr val="bg1">
                      <a:lumMod val="50000"/>
                    </a:schemeClr>
                  </a:solidFill>
                  <a:latin typeface="Liberation Mono"/>
                </a:rPr>
                <a:t>)</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4" name="TextBox 13">
              <a:extLst>
                <a:ext uri="{FF2B5EF4-FFF2-40B4-BE49-F238E27FC236}">
                  <a16:creationId xmlns:a16="http://schemas.microsoft.com/office/drawing/2014/main" id="{ED324714-7BE6-49E7-83DD-6886F9EFD84B}"/>
                </a:ext>
              </a:extLst>
            </p:cNvPr>
            <p:cNvSpPr txBox="1"/>
            <p:nvPr/>
          </p:nvSpPr>
          <p:spPr>
            <a:xfrm>
              <a:off x="6672064" y="2449919"/>
              <a:ext cx="3312368"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aphicFrame>
        <p:nvGraphicFramePr>
          <p:cNvPr id="15" name="Table 15">
            <a:extLst>
              <a:ext uri="{FF2B5EF4-FFF2-40B4-BE49-F238E27FC236}">
                <a16:creationId xmlns:a16="http://schemas.microsoft.com/office/drawing/2014/main" id="{E7F0FF96-B40D-4A44-A732-C23EA177D4E2}"/>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sp>
        <p:nvSpPr>
          <p:cNvPr id="17" name="TextBox 16">
            <a:extLst>
              <a:ext uri="{FF2B5EF4-FFF2-40B4-BE49-F238E27FC236}">
                <a16:creationId xmlns:a16="http://schemas.microsoft.com/office/drawing/2014/main" id="{9715DA39-DED8-415F-95B4-15DB9E15D812}"/>
              </a:ext>
            </a:extLst>
          </p:cNvPr>
          <p:cNvSpPr txBox="1"/>
          <p:nvPr/>
        </p:nvSpPr>
        <p:spPr>
          <a:xfrm>
            <a:off x="623392" y="4725144"/>
            <a:ext cx="6552728" cy="190821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solidFill>
                  <a:srgbClr val="0077AA"/>
                </a:solidFill>
                <a:latin typeface="Liberation Mono"/>
              </a:rPr>
              <a:t> VALUES</a:t>
            </a:r>
            <a:r>
              <a:rPr lang="en-US" dirty="0">
                <a:solidFill>
                  <a:schemeClr val="bg1">
                    <a:lumMod val="50000"/>
                  </a:schemeClr>
                </a:solidFill>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solidFill>
                  <a:schemeClr val="bg1">
                    <a:lumMod val="50000"/>
                  </a:schemeClr>
                </a:solidFill>
                <a:latin typeface="Liberation Mono"/>
              </a:rPr>
              <a:t>(</a:t>
            </a:r>
            <a:r>
              <a:rPr lang="en-IN" dirty="0">
                <a:solidFill>
                  <a:schemeClr val="accent4">
                    <a:lumMod val="50000"/>
                  </a:schemeClr>
                </a:solidFill>
                <a:latin typeface="Liberation Mono"/>
              </a:rPr>
              <a:t>p0</a:t>
            </a:r>
            <a:r>
              <a:rPr lang="en-IN"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IN"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1461474554"/>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F7839439-872E-1551-6A2B-A414E3A9AC07}"/>
              </a:ext>
            </a:extLst>
          </p:cNvPr>
          <p:cNvSpPr txBox="1"/>
          <p:nvPr/>
        </p:nvSpPr>
        <p:spPr>
          <a:xfrm>
            <a:off x="263352" y="5301208"/>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possible to create, alter, drop, and write (Insert, Update, and Delete rows) to TEMPORARY tables.</a:t>
            </a:r>
          </a:p>
        </p:txBody>
      </p:sp>
    </p:spTree>
    <p:extLst>
      <p:ext uri="{BB962C8B-B14F-4D97-AF65-F5344CB8AC3E}">
        <p14:creationId xmlns:p14="http://schemas.microsoft.com/office/powerpoint/2010/main" val="439364539"/>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0" y="1743194"/>
            <a:ext cx="12192000" cy="4093428"/>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endParaRPr lang="en-US" dirty="0">
              <a:latin typeface="Palatino Linotype" panose="02040502050505030304" pitchFamily="18" charset="0"/>
            </a:endParaRPr>
          </a:p>
          <a:p>
            <a:pPr algn="just"/>
            <a:endParaRPr lang="en-US" dirty="0">
              <a:latin typeface="Palatino Linotype" panose="02040502050505030304" pitchFamily="18" charset="0"/>
            </a:endParaRPr>
          </a:p>
          <a:p>
            <a:pPr marL="285750" indent="-285750" algn="just">
              <a:buFont typeface="Arial" panose="020B0604020202020204" pitchFamily="34" charset="0"/>
              <a:buChar char="•"/>
            </a:pPr>
            <a:r>
              <a:rPr lang="en-US" b="1" dirty="0">
                <a:latin typeface="Palatino Linotype" panose="02040502050505030304" pitchFamily="18" charset="0"/>
              </a:rPr>
              <a:t>Relation</a:t>
            </a:r>
            <a:r>
              <a:rPr lang="en-US" dirty="0">
                <a:latin typeface="Palatino Linotype" panose="02040502050505030304" pitchFamily="18" charset="0"/>
              </a:rPr>
              <a:t> </a:t>
            </a:r>
            <a:r>
              <a:rPr lang="en-US" b="1" dirty="0">
                <a:latin typeface="Palatino Linotype" panose="02040502050505030304" pitchFamily="18" charset="0"/>
              </a:rPr>
              <a:t>key</a:t>
            </a:r>
            <a:r>
              <a:rPr lang="en-US" dirty="0">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6021288"/>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400" y="3779748"/>
            <a:ext cx="10441160" cy="369332"/>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student(roll_no, name, address, phone and age) </a:t>
            </a:r>
            <a:r>
              <a:rPr lang="en-US" dirty="0">
                <a:latin typeface="Palatino Linotype" panose="02040502050505030304" pitchFamily="18" charset="0"/>
              </a:rPr>
              <a:t>is relation schema for student relation.</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Tree>
    <p:extLst>
      <p:ext uri="{BB962C8B-B14F-4D97-AF65-F5344CB8AC3E}">
        <p14:creationId xmlns:p14="http://schemas.microsoft.com/office/powerpoint/2010/main" val="3858362783"/>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212365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a:solidFill>
                  <a:srgbClr val="DC525C"/>
                </a:solidFill>
                <a:latin typeface="Segoe UI Light" panose="020B0502040204020203" pitchFamily="34" charset="0"/>
                <a:cs typeface="Segoe UI Light" panose="020B0502040204020203" pitchFamily="34" charset="0"/>
              </a:rPr>
              <a:t>continue with SELECT </a:t>
            </a:r>
            <a:r>
              <a:rPr lang="en-US" sz="4800" dirty="0">
                <a:solidFill>
                  <a:srgbClr val="DC525C"/>
                </a:solidFill>
                <a:latin typeface="Segoe UI Light" panose="020B0502040204020203" pitchFamily="34" charset="0"/>
                <a:cs typeface="Segoe UI Light" panose="020B0502040204020203" pitchFamily="34" charset="0"/>
              </a:rPr>
              <a:t>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71191125"/>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521280"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a:t>
            </a:r>
          </a:p>
          <a:p>
            <a:pPr marL="363538" algn="l"/>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1623424744"/>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use alias in an expression.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76771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552992"/>
            <a:ext cx="11809312" cy="304436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sp>
        <p:nvSpPr>
          <p:cNvPr id="7" name="TextBox 6">
            <a:extLst>
              <a:ext uri="{FF2B5EF4-FFF2-40B4-BE49-F238E27FC236}">
                <a16:creationId xmlns:a16="http://schemas.microsoft.com/office/drawing/2014/main" id="{17A98C40-890D-42D3-AED7-64811ED6D3F7}"/>
              </a:ext>
            </a:extLst>
          </p:cNvPr>
          <p:cNvSpPr txBox="1"/>
          <p:nvPr/>
        </p:nvSpPr>
        <p:spPr>
          <a:xfrm>
            <a:off x="7771667" y="697412"/>
            <a:ext cx="4428645" cy="707886"/>
          </a:xfrm>
          <a:prstGeom prst="rect">
            <a:avLst/>
          </a:prstGeom>
          <a:noFill/>
        </p:spPr>
        <p:txBody>
          <a:bodyPr wrap="square">
            <a:spAutoFit/>
          </a:bodyPr>
          <a:lstStyle/>
          <a:p>
            <a:r>
              <a:rPr lang="en-US" sz="2000" b="1" i="0" dirty="0">
                <a:solidFill>
                  <a:srgbClr val="5F6368"/>
                </a:solidFill>
                <a:effectLst/>
                <a:latin typeface="arial" panose="020B0604020202020204" pitchFamily="34" charset="0"/>
              </a:rPr>
              <a:t>Domain</a:t>
            </a:r>
            <a:r>
              <a:rPr lang="en-US" sz="2000" b="0" i="0" dirty="0">
                <a:solidFill>
                  <a:srgbClr val="4D5156"/>
                </a:solidFill>
                <a:effectLst/>
                <a:latin typeface="arial" panose="020B0604020202020204" pitchFamily="34" charset="0"/>
              </a:rPr>
              <a:t> refers to all the valid values which a column may contain. </a:t>
            </a:r>
            <a:endParaRPr lang="en-IN" sz="2000" dirty="0"/>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4869436"/>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dirty="0">
                <a:solidFill>
                  <a:srgbClr val="669900"/>
                </a:solidFill>
                <a:latin typeface="Liberation Mono"/>
              </a:rPr>
              <a:t>"Employee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1412776"/>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59994516"/>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8858501"/>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latin typeface="Liberation Mono"/>
              </a:rPr>
              <a:t>1, </a:t>
            </a:r>
            <a:r>
              <a:rPr lang="en-IN" dirty="0">
                <a:solidFill>
                  <a:srgbClr val="39AE0A"/>
                </a:solidFill>
                <a:latin typeface="Liberation Mono"/>
              </a:rPr>
              <a:t>"saleel"</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490093090"/>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10" name="TextBox 9">
            <a:extLst>
              <a:ext uri="{FF2B5EF4-FFF2-40B4-BE49-F238E27FC236}">
                <a16:creationId xmlns:a16="http://schemas.microsoft.com/office/drawing/2014/main" id="{BF021BEA-1BAC-4B1F-A667-E14543C77BBD}"/>
              </a:ext>
            </a:extLst>
          </p:cNvPr>
          <p:cNvSpPr txBox="1"/>
          <p:nvPr/>
        </p:nvSpPr>
        <p:spPr>
          <a:xfrm>
            <a:off x="6113673" y="1987398"/>
            <a:ext cx="5514325" cy="2542363"/>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R1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numberString;</a:t>
            </a:r>
            <a:endParaRPr lang="en-IN" dirty="0">
              <a:latin typeface="Liberation Mono"/>
              <a:cs typeface="Arial" pitchFamily="34" charset="0"/>
            </a:endParaRPr>
          </a:p>
        </p:txBody>
      </p:sp>
      <p:sp>
        <p:nvSpPr>
          <p:cNvPr id="7" name="Rectangle 6">
            <a:extLst>
              <a:ext uri="{FF2B5EF4-FFF2-40B4-BE49-F238E27FC236}">
                <a16:creationId xmlns:a16="http://schemas.microsoft.com/office/drawing/2014/main" id="{3F2F3E05-346E-4EE1-A38F-3ACA0D6CD670}"/>
              </a:ext>
            </a:extLst>
          </p:cNvPr>
          <p:cNvSpPr/>
          <p:nvPr/>
        </p:nvSpPr>
        <p:spPr>
          <a:xfrm>
            <a:off x="3215680" y="1987398"/>
            <a:ext cx="2741858" cy="378885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p:txBody>
      </p:sp>
      <p:grpSp>
        <p:nvGrpSpPr>
          <p:cNvPr id="3" name="Group 2">
            <a:extLst>
              <a:ext uri="{FF2B5EF4-FFF2-40B4-BE49-F238E27FC236}">
                <a16:creationId xmlns:a16="http://schemas.microsoft.com/office/drawing/2014/main" id="{DD5AD7AF-DE6C-40AC-A337-1859BE9BD26C}"/>
              </a:ext>
            </a:extLst>
          </p:cNvPr>
          <p:cNvGrpSpPr/>
          <p:nvPr/>
        </p:nvGrpSpPr>
        <p:grpSpPr>
          <a:xfrm>
            <a:off x="6113672" y="4869160"/>
            <a:ext cx="5814975" cy="1768850"/>
            <a:chOff x="5673867" y="4727466"/>
            <a:chExt cx="6254781" cy="1768850"/>
          </a:xfrm>
        </p:grpSpPr>
        <p:sp>
          <p:nvSpPr>
            <p:cNvPr id="8" name="Rectangle 7">
              <a:extLst>
                <a:ext uri="{FF2B5EF4-FFF2-40B4-BE49-F238E27FC236}">
                  <a16:creationId xmlns:a16="http://schemas.microsoft.com/office/drawing/2014/main" id="{3D3A9E5F-89E5-4D5B-9731-CEE159F2D1E1}"/>
                </a:ext>
              </a:extLst>
            </p:cNvPr>
            <p:cNvSpPr/>
            <p:nvPr/>
          </p:nvSpPr>
          <p:spPr>
            <a:xfrm>
              <a:off x="5807968" y="5580571"/>
              <a:ext cx="2340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238456" y="5615947"/>
              <a:ext cx="2340000" cy="88036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Tree>
    <p:extLst>
      <p:ext uri="{BB962C8B-B14F-4D97-AF65-F5344CB8AC3E}">
        <p14:creationId xmlns:p14="http://schemas.microsoft.com/office/powerpoint/2010/main" val="1256742152"/>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30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5912433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558393389"/>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Tree>
    <p:extLst>
      <p:ext uri="{BB962C8B-B14F-4D97-AF65-F5344CB8AC3E}">
        <p14:creationId xmlns:p14="http://schemas.microsoft.com/office/powerpoint/2010/main" val="518904722"/>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2003300"/>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(expr1, expr2 , expr3)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AS R1;</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solidFill>
                  <a:schemeClr val="tx1">
                    <a:lumMod val="65000"/>
                    <a:lumOff val="35000"/>
                  </a:schemeClr>
                </a:solidFill>
                <a:latin typeface="Liberation Mono"/>
              </a:rPr>
              <a:t>)</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p>
        </p:txBody>
      </p:sp>
      <p:sp>
        <p:nvSpPr>
          <p:cNvPr id="8" name="Rectangle 7"/>
          <p:cNvSpPr/>
          <p:nvPr/>
        </p:nvSpPr>
        <p:spPr>
          <a:xfrm>
            <a:off x="431764" y="3212976"/>
            <a:ext cx="11568891" cy="144655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D4A68"/>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D4A68"/>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FF0000"/>
                </a:solidFill>
                <a:latin typeface="Liberation Mono"/>
                <a:ea typeface="Times New Roman" panose="02020603050405020304" pitchFamily="18" charset="0"/>
              </a:rPr>
              <a:t>  </a:t>
            </a:r>
            <a:r>
              <a:rPr lang="en-IN" dirty="0">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D4A68"/>
                </a:solidFill>
                <a:latin typeface="Liberation Mono"/>
              </a:rPr>
              <a:t>CASE</a:t>
            </a:r>
            <a:r>
              <a:rPr lang="en-IN" dirty="0">
                <a:latin typeface="Liberation Mono"/>
              </a:rPr>
              <a:t> type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944683"/>
            <a:ext cx="11737303" cy="3508653"/>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D4A68"/>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a:t>
            </a:r>
            <a:r>
              <a:rPr lang="en-US" dirty="0">
                <a:solidFill>
                  <a:schemeClr val="bg1">
                    <a:lumMod val="50000"/>
                  </a:schemeClr>
                </a:solidFill>
                <a:latin typeface="Liberation Mono"/>
              </a:rPr>
              <a:t>(</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solidFill>
                  <a:schemeClr val="bg1">
                    <a:lumMod val="50000"/>
                  </a:schemeClr>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D4A68"/>
                </a:solidFill>
                <a:latin typeface="Liberation Mono"/>
              </a:rPr>
              <a:t>END</a:t>
            </a:r>
            <a:r>
              <a:rPr lang="en-US" dirty="0">
                <a:latin typeface="Liberation Mono"/>
              </a:rPr>
              <a:t> R1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3032202"/>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b="1" i="0" dirty="0">
                  <a:solidFill>
                    <a:schemeClr val="bg1">
                      <a:lumMod val="50000"/>
                    </a:schemeClr>
                  </a:solidFill>
                  <a:effectLst/>
                  <a:latin typeface="Courier New" panose="02070309020205020404" pitchFamily="49" charset="0"/>
                </a:rPr>
                <a:t>(</a:t>
              </a:r>
              <a:r>
                <a:rPr lang="en-US" dirty="0">
                  <a:solidFill>
                    <a:srgbClr val="333333"/>
                  </a:solidFill>
                  <a:latin typeface="Courier New" panose="02070309020205020404" pitchFamily="49" charset="0"/>
                </a:rPr>
                <a:t>custID</a:t>
              </a:r>
              <a:r>
                <a:rPr lang="en-US" b="1" i="0" dirty="0">
                  <a:solidFill>
                    <a:schemeClr val="bg1">
                      <a:lumMod val="50000"/>
                    </a:schemeClr>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CASE</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1</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2</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CASE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b="1" dirty="0">
                  <a:solidFill>
                    <a:srgbClr val="333333"/>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END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11" name="Rectangle 1">
            <a:extLst>
              <a:ext uri="{FF2B5EF4-FFF2-40B4-BE49-F238E27FC236}">
                <a16:creationId xmlns:a16="http://schemas.microsoft.com/office/drawing/2014/main" id="{B8A68006-ED56-4048-9949-B4DD0651201D}"/>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Tree>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2981851"/>
            <a:ext cx="1070479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D4A68"/>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END</a:t>
            </a:r>
            <a:r>
              <a:rPr lang="en-IN" dirty="0">
                <a:latin typeface="Liberation Mono"/>
              </a:rPr>
              <a:t> "Customer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11" name="Rectangle 1">
            <a:extLst>
              <a:ext uri="{FF2B5EF4-FFF2-40B4-BE49-F238E27FC236}">
                <a16:creationId xmlns:a16="http://schemas.microsoft.com/office/drawing/2014/main" id="{1D4CDDBC-EEE5-413A-8EB9-5878904D606F}"/>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graphicFrame>
        <p:nvGraphicFramePr>
          <p:cNvPr id="10" name="Table 9"/>
          <p:cNvGraphicFramePr>
            <a:graphicFrameLocks noGrp="1"/>
          </p:cNvGraphicFramePr>
          <p:nvPr>
            <p:extLst>
              <p:ext uri="{D42A27DB-BD31-4B8C-83A1-F6EECF244321}">
                <p14:modId xmlns:p14="http://schemas.microsoft.com/office/powerpoint/2010/main" val="995565742"/>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dirty="0">
                <a:solidFill>
                  <a:schemeClr val="tx2"/>
                </a:solidFill>
                <a:latin typeface="Liberation Mono"/>
              </a:rPr>
              <a:t>expr1,</a:t>
            </a:r>
            <a:r>
              <a:rPr lang="en-IN" sz="2000" dirty="0">
                <a:solidFill>
                  <a:srgbClr val="0077AA"/>
                </a:solidFill>
                <a:latin typeface="Liberation Mono"/>
              </a:rPr>
              <a:t> </a:t>
            </a:r>
            <a:r>
              <a:rPr lang="en-IN" sz="2000"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Tree>
    <p:extLst>
      <p:ext uri="{BB962C8B-B14F-4D97-AF65-F5344CB8AC3E}">
        <p14:creationId xmlns:p14="http://schemas.microsoft.com/office/powerpoint/2010/main" val="198625924"/>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33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dirty="0">
                <a:solidFill>
                  <a:schemeClr val="tx2"/>
                </a:solidFill>
                <a:latin typeface="Liberation Mono"/>
              </a:rPr>
              <a:t>expr1, 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
        <p:nvSpPr>
          <p:cNvPr id="8" name="TextBox 7">
            <a:extLst>
              <a:ext uri="{FF2B5EF4-FFF2-40B4-BE49-F238E27FC236}">
                <a16:creationId xmlns:a16="http://schemas.microsoft.com/office/drawing/2014/main" id="{E83AFDC3-327C-4C89-B524-3E7125B6E29B}"/>
              </a:ext>
            </a:extLst>
          </p:cNvPr>
          <p:cNvSpPr txBox="1"/>
          <p:nvPr/>
        </p:nvSpPr>
        <p:spPr>
          <a:xfrm>
            <a:off x="1271464" y="75920"/>
            <a:ext cx="720080" cy="369332"/>
          </a:xfrm>
          <a:prstGeom prst="rect">
            <a:avLst/>
          </a:prstGeom>
          <a:noFill/>
        </p:spPr>
        <p:txBody>
          <a:bodyPr wrap="square">
            <a:spAutoFit/>
          </a:bodyPr>
          <a:lstStyle/>
          <a:p>
            <a:r>
              <a:rPr lang="en-IN" dirty="0">
                <a:solidFill>
                  <a:schemeClr val="accent5">
                    <a:lumMod val="75000"/>
                  </a:schemeClr>
                </a:solidFill>
                <a:latin typeface="Liberation Mono"/>
                <a:cs typeface="Arial" panose="020B0604020202020204" pitchFamily="34" charset="0"/>
              </a:rPr>
              <a:t>=</a:t>
            </a:r>
            <a:endParaRPr lang="en-IN" dirty="0"/>
          </a:p>
        </p:txBody>
      </p:sp>
    </p:spTree>
    <p:extLst>
      <p:ext uri="{BB962C8B-B14F-4D97-AF65-F5344CB8AC3E}">
        <p14:creationId xmlns:p14="http://schemas.microsoft.com/office/powerpoint/2010/main" val="3149576464"/>
      </p:ext>
    </p:extLst>
  </p:cSld>
  <p:clrMapOvr>
    <a:masterClrMapping/>
  </p:clrMapOvr>
  <p:transition/>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dirty="0">
                <a:solidFill>
                  <a:schemeClr val="tx2"/>
                </a:solidFill>
                <a:latin typeface="Liberation Mono"/>
              </a:rPr>
              <a:t>unit</a:t>
            </a:r>
            <a:r>
              <a:rPr lang="en-IN" sz="2000" dirty="0">
                <a:solidFill>
                  <a:srgbClr val="0077AA"/>
                </a:solidFill>
                <a:latin typeface="Liberation Mono"/>
              </a:rPr>
              <a:t> FROM </a:t>
            </a:r>
            <a:r>
              <a:rPr lang="en-IN" sz="2000"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PERIOD_DIFF(Period1, Period2);</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589690581"/>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683895"/>
            <a:ext cx="11377264"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3663526264"/>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AND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OR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0 R1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232202"/>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isolation property ensures that another transaction sees the transferred funds in one account or the other, but not in both, nor in neither.</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93252829"/>
              </p:ext>
            </p:extLst>
          </p:nvPr>
        </p:nvGraphicFramePr>
        <p:xfrm>
          <a:off x="406800" y="507785"/>
          <a:ext cx="11376000" cy="6233583"/>
        </p:xfrm>
        <a:graphic>
          <a:graphicData uri="http://schemas.openxmlformats.org/drawingml/2006/table">
            <a:tbl>
              <a:tblPr firstRow="1" bandRow="1">
                <a:tableStyleId>{7E9639D4-E3E2-4D34-9284-5A2195B3D0D7}</a:tableStyleId>
              </a:tblPr>
              <a:tblGrid>
                <a:gridCol w="2664864">
                  <a:extLst>
                    <a:ext uri="{9D8B030D-6E8A-4147-A177-3AD203B41FA5}">
                      <a16:colId xmlns:a16="http://schemas.microsoft.com/office/drawing/2014/main" val="20000"/>
                    </a:ext>
                  </a:extLst>
                </a:gridCol>
                <a:gridCol w="871113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CHAR(N</a:t>
                      </a:r>
                      <a:r>
                        <a:rPr kumimoji="0" lang="en-IN" sz="1800" kern="1200" dirty="0">
                          <a:solidFill>
                            <a:schemeClr val="tx1"/>
                          </a:solidFill>
                          <a:latin typeface="Liberation Mono"/>
                          <a:ea typeface="+mn-ea"/>
                          <a:cs typeface="+mn-cs"/>
                        </a:rPr>
                        <a:t>, ,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#op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ELT(N</a:t>
                      </a:r>
                      <a:r>
                        <a:rPr kumimoji="0" lang="en-IN" sz="1800" kern="1200" dirty="0">
                          <a:solidFill>
                            <a:schemeClr val="tx1"/>
                          </a:solidFill>
                          <a:latin typeface="Liberation Mono"/>
                          <a:ea typeface="+mn-ea"/>
                          <a:cs typeface="+mn-cs"/>
                        </a:rPr>
                        <a:t>,</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str3</a:t>
                      </a:r>
                      <a:r>
                        <a:rPr kumimoji="0" lang="en-IN" sz="1800" kern="1200" dirty="0">
                          <a:solidFill>
                            <a:schemeClr val="tx1"/>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7011491"/>
              </p:ext>
            </p:extLst>
          </p:nvPr>
        </p:nvGraphicFramePr>
        <p:xfrm>
          <a:off x="406800" y="612000"/>
          <a:ext cx="11376000" cy="3751578"/>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kern="1200" dirty="0">
                          <a:solidFill>
                            <a:schemeClr val="tx2"/>
                          </a:solidFill>
                          <a:latin typeface="Liberation Mono"/>
                          <a:ea typeface="+mn-ea"/>
                          <a:cs typeface="+mn-cs"/>
                        </a:rPr>
                        <a:t>expr1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73866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a:t>
            </a:r>
            <a:r>
              <a:rPr lang="en-US" dirty="0">
                <a:solidFill>
                  <a:srgbClr val="990055"/>
                </a:solidFill>
                <a:latin typeface="Liberation Mono"/>
              </a:rPr>
              <a:t>20</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p:txBody>
      </p:sp>
    </p:spTree>
    <p:extLst>
      <p:ext uri="{BB962C8B-B14F-4D97-AF65-F5344CB8AC3E}">
        <p14:creationId xmlns:p14="http://schemas.microsoft.com/office/powerpoint/2010/main" val="981062780"/>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087908960"/>
              </p:ext>
            </p:extLst>
          </p:nvPr>
        </p:nvGraphicFramePr>
        <p:xfrm>
          <a:off x="406800" y="612000"/>
          <a:ext cx="11376000" cy="3096681"/>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406800" y="3933056"/>
            <a:ext cx="1137600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214379081"/>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894292196"/>
              </p:ext>
            </p:extLst>
          </p:nvPr>
        </p:nvGraphicFramePr>
        <p:xfrm>
          <a:off x="406800" y="612000"/>
          <a:ext cx="11376000" cy="3964092"/>
        </p:xfrm>
        <a:graphic>
          <a:graphicData uri="http://schemas.openxmlformats.org/drawingml/2006/table">
            <a:tbl>
              <a:tblPr firstRow="1" bandRow="1">
                <a:tableStyleId>{7E9639D4-E3E2-4D34-9284-5A2195B3D0D7}</a:tableStyleId>
              </a:tblPr>
              <a:tblGrid>
                <a:gridCol w="3057300">
                  <a:extLst>
                    <a:ext uri="{9D8B030D-6E8A-4147-A177-3AD203B41FA5}">
                      <a16:colId xmlns:a16="http://schemas.microsoft.com/office/drawing/2014/main" val="20000"/>
                    </a:ext>
                  </a:extLst>
                </a:gridCol>
                <a:gridCol w="83187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from_str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0" y="5097378"/>
            <a:ext cx="12192000" cy="70788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p:txBody>
      </p:sp>
    </p:spTree>
    <p:extLst>
      <p:ext uri="{BB962C8B-B14F-4D97-AF65-F5344CB8AC3E}">
        <p14:creationId xmlns:p14="http://schemas.microsoft.com/office/powerpoint/2010/main" val="1549864259"/>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7368" y="908720"/>
            <a:ext cx="11377264" cy="535531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sal</a:t>
            </a:r>
            <a:r>
              <a:rPr lang="en-IN" dirty="0">
                <a:solidFill>
                  <a:schemeClr val="accent4">
                    <a:lumMod val="50000"/>
                  </a:schemeClr>
                </a:solidFill>
                <a:latin typeface="Liberation Mono"/>
              </a:rPr>
              <a:t>/</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dirty="0">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c1,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REPEAT</a:t>
            </a:r>
            <a:r>
              <a:rPr lang="en-US" dirty="0">
                <a:solidFill>
                  <a:schemeClr val="bg1">
                    <a:lumMod val="50000"/>
                  </a:schemeClr>
                </a:solidFill>
                <a:latin typeface="Liberation Mono"/>
              </a:rPr>
              <a:t>(</a:t>
            </a:r>
            <a:r>
              <a:rPr lang="en-US" dirty="0">
                <a:latin typeface="Liberation Mono"/>
              </a:rPr>
              <a:t>'0', 10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bg1">
                    <a:lumMod val="50000"/>
                  </a:schemeClr>
                </a:solidFill>
                <a:latin typeface="Liberation Mono"/>
              </a:rPr>
              <a:t>(</a:t>
            </a:r>
            <a:r>
              <a:rPr lang="en-US" dirty="0">
                <a:latin typeface="Liberation Mono"/>
              </a:rPr>
              <a:t>c1</a:t>
            </a:r>
            <a:r>
              <a:rPr lang="en-US" dirty="0">
                <a:solidFill>
                  <a:schemeClr val="bg1">
                    <a:lumMod val="50000"/>
                  </a:schemeClr>
                </a:solidFill>
                <a:latin typeface="Liberation Mono"/>
              </a:rPr>
              <a:t>))</a:t>
            </a:r>
            <a:r>
              <a:rPr lang="en-US" dirty="0">
                <a:latin typeface="Liberation Mono"/>
              </a:rPr>
              <a:t> , c1 </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leading_zeroes;</a:t>
            </a:r>
          </a:p>
          <a:p>
            <a:pPr marL="285750" indent="-285750">
              <a:buFont typeface="Arial" panose="020B0604020202020204" pitchFamily="34" charset="0"/>
              <a:buChar char="•"/>
            </a:pPr>
            <a:endParaRPr lang="en-IN"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solidFill>
                  <a:schemeClr val="bg1">
                    <a:lumMod val="50000"/>
                  </a:schemeClr>
                </a:solidFill>
                <a:latin typeface="Liberation Mono"/>
                <a:cs typeface="Times New Roman" panose="02020603050405020304" pitchFamily="18" charset="0"/>
              </a:rPr>
              <a:t> </a:t>
            </a:r>
            <a:r>
              <a:rPr lang="en-US" dirty="0">
                <a:solidFill>
                  <a:srgbClr val="990055"/>
                </a:solidFill>
                <a:latin typeface="Liberation Mono"/>
              </a:rPr>
              <a:t>1 </a:t>
            </a:r>
            <a:r>
              <a:rPr lang="en-US" dirty="0">
                <a:latin typeface="Liberation Mono"/>
                <a:cs typeface="Times New Roman" panose="02020603050405020304" pitchFamily="18" charset="0"/>
              </a:rPr>
              <a:t>"Days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CandidateID,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R1,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R2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vote_response;</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1,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cs typeface="Times New Roman" panose="02020603050405020304" pitchFamily="18" charset="0"/>
              </a:rPr>
              <a:t> emp </a:t>
            </a:r>
            <a:r>
              <a:rPr lang="en-US" dirty="0">
                <a:solidFill>
                  <a:srgbClr val="0077AA"/>
                </a:solidFill>
                <a:latin typeface="Liberation Mono"/>
                <a:cs typeface="Times New Roman" panose="02020603050405020304" pitchFamily="18" charset="0"/>
              </a:rPr>
              <a:t>SET</a:t>
            </a:r>
            <a:r>
              <a:rPr lang="en-US" dirty="0">
                <a:latin typeface="Liberation Mono"/>
                <a:cs typeface="Times New Roman" panose="02020603050405020304" pitchFamily="18" charset="0"/>
              </a:rPr>
              <a:t> job :=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job, </a:t>
            </a:r>
            <a:r>
              <a:rPr lang="en-US" dirty="0">
                <a:solidFill>
                  <a:srgbClr val="669900"/>
                </a:solidFill>
                <a:latin typeface="Liberation Mono"/>
              </a:rPr>
              <a:t>'officers'</a:t>
            </a:r>
            <a:r>
              <a:rPr lang="en-US" dirty="0">
                <a:latin typeface="Liberation Mono"/>
                <a:cs typeface="Times New Roman" panose="02020603050405020304" pitchFamily="18" charset="0"/>
              </a:rPr>
              <a:t>, </a:t>
            </a:r>
            <a:r>
              <a:rPr lang="en-US" dirty="0">
                <a:solidFill>
                  <a:srgbClr val="669900"/>
                </a:solidFill>
                <a:latin typeface="Liberation Mono"/>
              </a:rPr>
              <a:t>'Officers'</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706177096"/>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tx1">
                    <a:lumMod val="65000"/>
                    <a:lumOff val="35000"/>
                  </a:schemeClr>
                </a:solidFill>
                <a:latin typeface="Liberation Mono"/>
              </a:rPr>
              <a:t>)))</a:t>
            </a:r>
            <a:r>
              <a:rPr lang="en-US" dirty="0">
                <a:latin typeface="Liberation Mono"/>
              </a:rPr>
              <a:t> "Title Case" </a:t>
            </a:r>
            <a:r>
              <a:rPr lang="en-US" dirty="0">
                <a:solidFill>
                  <a:srgbClr val="0077AA"/>
                </a:solidFill>
                <a:latin typeface="Liberation Mono"/>
                <a:cs typeface="Times New Roman" panose="02020603050405020304" pitchFamily="18" charset="0"/>
              </a:rPr>
              <a:t>FROM</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tx1">
                    <a:lumMod val="65000"/>
                    <a:lumOff val="35000"/>
                  </a:schemeClr>
                </a:solidFill>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rPr>
              <a:t>;</a:t>
            </a:r>
            <a:endParaRPr lang="en-IN" dirty="0"/>
          </a:p>
        </p:txBody>
      </p:sp>
    </p:spTree>
    <p:extLst>
      <p:ext uri="{BB962C8B-B14F-4D97-AF65-F5344CB8AC3E}">
        <p14:creationId xmlns:p14="http://schemas.microsoft.com/office/powerpoint/2010/main" val="3400351906"/>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a|e|i|o|u</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a|m</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//starts with</a:t>
            </a:r>
            <a:endParaRPr lang="en-IN" dirty="0">
              <a:solidFill>
                <a:srgbClr val="39AE0A"/>
              </a:solidFill>
              <a:latin typeface="Liberation Mono"/>
            </a:endParaRP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n|r</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//ends with</a:t>
            </a:r>
            <a:endParaRPr lang="en-IN" dirty="0">
              <a:solidFill>
                <a:srgbClr val="39AE0A"/>
              </a:solidFill>
              <a:latin typeface="Liberation Mono"/>
            </a:endParaRPr>
          </a:p>
        </p:txBody>
      </p:sp>
      <p:sp>
        <p:nvSpPr>
          <p:cNvPr id="4" name="TextBox 3">
            <a:extLst>
              <a:ext uri="{FF2B5EF4-FFF2-40B4-BE49-F238E27FC236}">
                <a16:creationId xmlns:a16="http://schemas.microsoft.com/office/drawing/2014/main" id="{A347D7FC-4A72-4387-820C-9DDB5A36F459}"/>
              </a:ext>
            </a:extLst>
          </p:cNvPr>
          <p:cNvSpPr txBox="1"/>
          <p:nvPr/>
        </p:nvSpPr>
        <p:spPr>
          <a:xfrm>
            <a:off x="406800" y="3861048"/>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635243"/>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-1.23</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-1.58</a:t>
            </a:r>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990055"/>
                </a:solidFill>
                <a:latin typeface="Liberation Mono"/>
              </a:rPr>
              <a:t>899999</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100000</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OTP;</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weight, </a:t>
            </a:r>
            <a:r>
              <a:rPr lang="en-US" dirty="0">
                <a:solidFill>
                  <a:srgbClr val="DD4A68"/>
                </a:solidFill>
                <a:latin typeface="Liberation Mono"/>
              </a:rPr>
              <a:t>TRUNCATE</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weight, </a:t>
            </a:r>
            <a:r>
              <a:rPr lang="en-IN" dirty="0">
                <a:solidFill>
                  <a:srgbClr val="990055"/>
                </a:solidFill>
                <a:latin typeface="Liberation Mono"/>
              </a:rPr>
              <a:t>0</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RIGHT</a:t>
            </a:r>
            <a:r>
              <a:rPr lang="en-US" dirty="0">
                <a:solidFill>
                  <a:schemeClr val="bg1">
                    <a:lumMod val="50000"/>
                  </a:schemeClr>
                </a:solidFill>
                <a:latin typeface="Liberation Mono"/>
                <a:cs typeface="Arial" panose="020B0604020202020204" pitchFamily="34" charset="0"/>
              </a:rPr>
              <a:t>(</a:t>
            </a:r>
            <a:r>
              <a:rPr lang="en-US" dirty="0">
                <a:solidFill>
                  <a:srgbClr val="DD4A68"/>
                </a:solidFill>
                <a:latin typeface="Liberation Mono"/>
              </a:rPr>
              <a:t>MOD</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weight , </a:t>
            </a:r>
            <a:r>
              <a:rPr lang="en-US" dirty="0">
                <a:solidFill>
                  <a:srgbClr val="990055"/>
                </a:solidFill>
                <a:latin typeface="Liberation Mono"/>
              </a:rPr>
              <a:t>1</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2</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mass_table;</a:t>
            </a:r>
            <a:endParaRPr lang="en-IN" dirty="0">
              <a:latin typeface="Liberation Mono"/>
              <a:cs typeface="Arial" panose="020B0604020202020204" pitchFamily="34" charset="0"/>
            </a:endParaRPr>
          </a:p>
        </p:txBody>
      </p:sp>
      <p:sp>
        <p:nvSpPr>
          <p:cNvPr id="2" name="TextBox 5">
            <a:extLst>
              <a:ext uri="{FF2B5EF4-FFF2-40B4-BE49-F238E27FC236}">
                <a16:creationId xmlns:a16="http://schemas.microsoft.com/office/drawing/2014/main" id="{E1A9FBF2-71CD-5947-4F5B-92234CAF67FB}"/>
              </a:ext>
            </a:extLst>
          </p:cNvPr>
          <p:cNvSpPr txBox="1"/>
          <p:nvPr/>
        </p:nvSpPr>
        <p:spPr>
          <a:xfrm>
            <a:off x="335360" y="188640"/>
            <a:ext cx="4320480"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rPr>
              <a:t>b </a:t>
            </a:r>
            <a:r>
              <a:rPr lang="en-IN" dirty="0">
                <a:solidFill>
                  <a:srgbClr val="990055"/>
                </a:solidFill>
                <a:latin typeface="Liberation Mono"/>
              </a:rPr>
              <a:t>–</a:t>
            </a:r>
            <a:r>
              <a:rPr lang="en-IN" dirty="0">
                <a:latin typeface="Liberation Mono"/>
              </a:rPr>
              <a:t> a +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latin typeface="Liberation Mono"/>
              </a:rPr>
              <a:t> a </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15186587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dirty="0">
                <a:solidFill>
                  <a:srgbClr val="000000"/>
                </a:solidFill>
                <a:latin typeface="Liberation Mono"/>
              </a:rPr>
              <a:t>col_name</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LIMIT</a:t>
            </a:r>
            <a:r>
              <a:rPr lang="en-US" sz="2000" dirty="0">
                <a:solidFill>
                  <a:srgbClr val="000000"/>
                </a:solidFill>
                <a:latin typeface="Liberation Mono"/>
              </a:rPr>
              <a:t> number </a:t>
            </a:r>
            <a:r>
              <a:rPr lang="en-US" sz="2000" dirty="0">
                <a:solidFill>
                  <a:srgbClr val="999999"/>
                </a:solidFill>
                <a:latin typeface="Liberation Mono"/>
              </a:rPr>
              <a:t>[</a:t>
            </a:r>
            <a:r>
              <a:rPr lang="en-US" sz="2000" dirty="0">
                <a:solidFill>
                  <a:srgbClr val="0077AA"/>
                </a:solidFill>
                <a:latin typeface="Liberation Mono"/>
              </a:rPr>
              <a:t>OFFSET</a:t>
            </a:r>
            <a:r>
              <a:rPr lang="en-US" sz="2000" dirty="0">
                <a:solidFill>
                  <a:srgbClr val="000000"/>
                </a:solidFill>
                <a:latin typeface="Liberation Mono"/>
              </a:rPr>
              <a:t> number</a:t>
            </a:r>
            <a:r>
              <a:rPr lang="en-US" sz="2000" dirty="0">
                <a:solidFill>
                  <a:srgbClr val="999999"/>
                </a:solidFill>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
        <p:nvSpPr>
          <p:cNvPr id="8" name="TextBox 7">
            <a:extLst>
              <a:ext uri="{FF2B5EF4-FFF2-40B4-BE49-F238E27FC236}">
                <a16:creationId xmlns:a16="http://schemas.microsoft.com/office/drawing/2014/main" id="{406EE6C5-57FB-FA54-C0B1-B0A99A18A24C}"/>
              </a:ext>
            </a:extLst>
          </p:cNvPr>
          <p:cNvSpPr txBox="1"/>
          <p:nvPr/>
        </p:nvSpPr>
        <p:spPr>
          <a:xfrm>
            <a:off x="335360" y="332656"/>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 is known as metacharacter (all columns)</a:t>
            </a:r>
            <a:r>
              <a:rPr lang="en-IN"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967305241"/>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905161"/>
            <a:ext cx="11809312" cy="1908215"/>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Whenever you use </a:t>
            </a:r>
            <a:r>
              <a:rPr lang="en-US" b="1" dirty="0">
                <a:latin typeface="Arial" panose="020B0604020202020204" pitchFamily="34" charset="0"/>
                <a:cs typeface="Arial" panose="020B0604020202020204" pitchFamily="34" charset="0"/>
              </a:rPr>
              <a:t>DISTINCT</a:t>
            </a:r>
            <a:r>
              <a:rPr lang="en-US" dirty="0">
                <a:latin typeface="Arial" panose="020B0604020202020204" pitchFamily="34" charset="0"/>
                <a:cs typeface="Arial" panose="020B0604020202020204" pitchFamily="34" charset="0"/>
              </a:rPr>
              <a:t>, sorting takes place in server.</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60D289BB-1439-4DB8-B315-C4DAAACB6F54}"/>
              </a:ext>
            </a:extLst>
          </p:cNvPr>
          <p:cNvSpPr/>
          <p:nvPr/>
        </p:nvSpPr>
        <p:spPr>
          <a:xfrm>
            <a:off x="47328" y="-2738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260648"/>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alias_name], expression1 [ [as] alias_name], expression2 [ [as] alias_name]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where_condition2 &gt;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expr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position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having_condition1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having_condition2 &gt;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expr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position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[offset,] 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row_count OFFSET offset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UPDATE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 value </a:t>
            </a:r>
            <a:r>
              <a:rPr lang="en-IN" sz="2000" dirty="0">
                <a:latin typeface="Liberation Mono"/>
              </a:rPr>
              <a:t>|</a:t>
            </a:r>
            <a:r>
              <a:rPr lang="en-IN" sz="2000" dirty="0">
                <a:solidFill>
                  <a:srgbClr val="0077AA"/>
                </a:solidFill>
                <a:latin typeface="Liberation Mono"/>
              </a:rPr>
              <a:t> DEFAULT }</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1730" y="3124200"/>
            <a:ext cx="5180925"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To sort a result, use an ORDER BY clause.</a:t>
            </a:r>
          </a:p>
        </p:txBody>
      </p:sp>
      <p:sp>
        <p:nvSpPr>
          <p:cNvPr id="6" name="Rectangle 5"/>
          <p:cNvSpPr/>
          <p:nvPr/>
        </p:nvSpPr>
        <p:spPr>
          <a:xfrm>
            <a:off x="303539" y="3764066"/>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Tree>
    <p:extLst>
      <p:ext uri="{BB962C8B-B14F-4D97-AF65-F5344CB8AC3E}">
        <p14:creationId xmlns:p14="http://schemas.microsoft.com/office/powerpoint/2010/main" val="1630039859"/>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1" name="Rectangle 60">
            <a:extLst>
              <a:ext uri="{FF2B5EF4-FFF2-40B4-BE49-F238E27FC236}">
                <a16:creationId xmlns:a16="http://schemas.microsoft.com/office/drawing/2014/main" id="{A0754C73-2F69-44A5-BD3C-C284BFC30F58}"/>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Tree>
    <p:extLst>
      <p:ext uri="{BB962C8B-B14F-4D97-AF65-F5344CB8AC3E}">
        <p14:creationId xmlns:p14="http://schemas.microsoft.com/office/powerpoint/2010/main" val="3515243402"/>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1340768"/>
            <a:ext cx="11809310" cy="545085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NOT NULL</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ename;</a:t>
            </a:r>
            <a:endParaRPr lang="en-IN" dirty="0">
              <a:solidFill>
                <a:schemeClr val="tx1">
                  <a:lumMod val="85000"/>
                  <a:lumOff val="15000"/>
                </a:schemeClr>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BF1557B7-1BAB-4F9E-90BB-2E5F28D5346D}"/>
              </a:ext>
            </a:extLst>
          </p:cNvPr>
          <p:cNvSpPr/>
          <p:nvPr/>
        </p:nvSpPr>
        <p:spPr>
          <a:xfrm>
            <a:off x="191346" y="228795"/>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Tree>
    <p:extLst>
      <p:ext uri="{BB962C8B-B14F-4D97-AF65-F5344CB8AC3E}">
        <p14:creationId xmlns:p14="http://schemas.microsoft.com/office/powerpoint/2010/main" val="3511890637"/>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13285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721230"/>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2911624"/>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805264"/>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005064"/>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204864"/>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0892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139947438"/>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955369" y="2560471"/>
            <a:ext cx="8795366"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 </a:t>
            </a:r>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9" name="Rectangle 8">
            <a:extLst>
              <a:ext uri="{FF2B5EF4-FFF2-40B4-BE49-F238E27FC236}">
                <a16:creationId xmlns:a16="http://schemas.microsoft.com/office/drawing/2014/main" id="{8CE928B2-CC82-4905-89B0-168119B134B8}"/>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42BD7AD7-2232-4C95-B376-67CE7D3A67B5}"/>
              </a:ext>
            </a:extLst>
          </p:cNvPr>
          <p:cNvSpPr txBox="1"/>
          <p:nvPr/>
        </p:nvSpPr>
        <p:spPr>
          <a:xfrm>
            <a:off x="2938038" y="6167045"/>
            <a:ext cx="913462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25291109"/>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533426059"/>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7" name="Rectangle 6">
            <a:extLst>
              <a:ext uri="{FF2B5EF4-FFF2-40B4-BE49-F238E27FC236}">
                <a16:creationId xmlns:a16="http://schemas.microsoft.com/office/drawing/2014/main" id="{C5366487-8218-4A87-9657-278070489131}"/>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Tree>
    <p:extLst>
      <p:ext uri="{BB962C8B-B14F-4D97-AF65-F5344CB8AC3E}">
        <p14:creationId xmlns:p14="http://schemas.microsoft.com/office/powerpoint/2010/main" val="409196845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0002" y="34290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354324457"/>
              </p:ext>
            </p:extLst>
          </p:nvPr>
        </p:nvGraphicFramePr>
        <p:xfrm>
          <a:off x="335360" y="1605136"/>
          <a:ext cx="11593288" cy="1889748"/>
        </p:xfrm>
        <a:graphic>
          <a:graphicData uri="http://schemas.openxmlformats.org/drawingml/2006/table">
            <a:tbl>
              <a:tblPr firstRow="1" bandRow="1">
                <a:tableStyleId>{7E9639D4-E3E2-4D34-9284-5A2195B3D0D7}</a:tableStyleId>
              </a:tblPr>
              <a:tblGrid>
                <a:gridCol w="3168352">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0B45598B-3435-4FB4-BA9E-389C59DF1284}"/>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4FCC00-187A-7FEB-A338-C791737B9ABF}"/>
              </a:ext>
            </a:extLst>
          </p:cNvPr>
          <p:cNvSpPr/>
          <p:nvPr/>
        </p:nvSpPr>
        <p:spPr>
          <a:xfrm>
            <a:off x="263352" y="5941149"/>
            <a:ext cx="11430936" cy="800219"/>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If any argument is NULL, the both functions return NULLs immediately without doing any comparison..</a:t>
            </a:r>
          </a:p>
        </p:txBody>
      </p:sp>
    </p:spTree>
    <p:extLst>
      <p:ext uri="{BB962C8B-B14F-4D97-AF65-F5344CB8AC3E}">
        <p14:creationId xmlns:p14="http://schemas.microsoft.com/office/powerpoint/2010/main" val="887705388"/>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91345" y="1772816"/>
            <a:ext cx="11809310" cy="337335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endParaRPr lang="en-IN" dirty="0">
              <a:solidFill>
                <a:srgbClr val="000000"/>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07750ECE-68B7-4B8F-BA73-0BEF6158C3A0}"/>
              </a:ext>
            </a:extLst>
          </p:cNvPr>
          <p:cNvSpPr/>
          <p:nvPr/>
        </p:nvSpPr>
        <p:spPr>
          <a:xfrm>
            <a:off x="387116" y="47443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Tree>
    <p:extLst>
      <p:ext uri="{BB962C8B-B14F-4D97-AF65-F5344CB8AC3E}">
        <p14:creationId xmlns:p14="http://schemas.microsoft.com/office/powerpoint/2010/main" val="2020883761"/>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1461939"/>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22093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191344" y="1212442"/>
            <a:ext cx="3456384" cy="1277273"/>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p>
          <a:p>
            <a:pPr marL="723900"/>
            <a:r>
              <a:rPr lang="en-US" sz="2200" b="0" i="0" dirty="0">
                <a:solidFill>
                  <a:srgbClr val="A67F59"/>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1" dirty="0">
                <a:solidFill>
                  <a:srgbClr val="000000"/>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6869788" cy="76944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000" dirty="0">
                <a:solidFill>
                  <a:srgbClr val="669900"/>
                </a:solidFill>
                <a:latin typeface="Liberation Mono"/>
              </a:rPr>
              <a:t># will return Empty set</a:t>
            </a:r>
            <a:endParaRPr lang="en-IN" dirty="0">
              <a:solidFill>
                <a:srgbClr val="669900"/>
              </a:solidFill>
              <a:latin typeface="Liberation Mono"/>
            </a:endParaRP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101844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04620343"/>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1" name="Rectangle 10">
            <a:extLst>
              <a:ext uri="{FF2B5EF4-FFF2-40B4-BE49-F238E27FC236}">
                <a16:creationId xmlns:a16="http://schemas.microsoft.com/office/drawing/2014/main" id="{511801E8-18AB-43BB-8D6A-651EBD65C067}"/>
              </a:ext>
            </a:extLst>
          </p:cNvPr>
          <p:cNvSpPr/>
          <p:nvPr/>
        </p:nvSpPr>
        <p:spPr>
          <a:xfrm>
            <a:off x="407368" y="1762962"/>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3232024903"/>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26839" y="1916832"/>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solidFill>
                  <a:srgbClr val="999999"/>
                </a:solidFill>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endParaRPr lang="en-US" sz="2200" dirty="0">
              <a:solidFill>
                <a:srgbClr val="000000"/>
              </a:solidFill>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1" dirty="0">
                <a:solidFill>
                  <a:srgbClr val="000000"/>
                </a:solidFill>
                <a:effectLst/>
                <a:latin typeface="Liberation Mono"/>
              </a:rPr>
              <a:t>subquery</a:t>
            </a:r>
            <a:r>
              <a:rPr lang="en-US" sz="2400" b="0" i="0" dirty="0">
                <a:solidFill>
                  <a:srgbClr val="999999"/>
                </a:solidFill>
                <a:effectLst/>
                <a:latin typeface="Liberation Mono"/>
              </a:rPr>
              <a:t>)</a:t>
            </a:r>
            <a:endParaRPr lang="en-US" sz="2400" dirty="0">
              <a:solidFill>
                <a:srgbClr val="999999"/>
              </a:solidFill>
              <a:latin typeface="Liberation Mono"/>
            </a:endParaRPr>
          </a:p>
        </p:txBody>
      </p:sp>
      <p:graphicFrame>
        <p:nvGraphicFramePr>
          <p:cNvPr id="28" name="Table 27">
            <a:extLst>
              <a:ext uri="{FF2B5EF4-FFF2-40B4-BE49-F238E27FC236}">
                <a16:creationId xmlns:a16="http://schemas.microsoft.com/office/drawing/2014/main" id="{59A51FE3-66CF-4F1E-8C7D-783238631C6B}"/>
              </a:ext>
            </a:extLst>
          </p:cNvPr>
          <p:cNvGraphicFramePr>
            <a:graphicFrameLocks noGrp="1"/>
          </p:cNvGraphicFramePr>
          <p:nvPr>
            <p:extLst>
              <p:ext uri="{D42A27DB-BD31-4B8C-83A1-F6EECF244321}">
                <p14:modId xmlns:p14="http://schemas.microsoft.com/office/powerpoint/2010/main" val="2148603925"/>
              </p:ext>
            </p:extLst>
          </p:nvPr>
        </p:nvGraphicFramePr>
        <p:xfrm>
          <a:off x="4867268" y="6237312"/>
          <a:ext cx="6053268" cy="426720"/>
        </p:xfrm>
        <a:graphic>
          <a:graphicData uri="http://schemas.openxmlformats.org/drawingml/2006/table">
            <a:tbl>
              <a:tblPr/>
              <a:tblGrid>
                <a:gridCol w="2506905">
                  <a:extLst>
                    <a:ext uri="{9D8B030D-6E8A-4147-A177-3AD203B41FA5}">
                      <a16:colId xmlns:a16="http://schemas.microsoft.com/office/drawing/2014/main" val="4286149586"/>
                    </a:ext>
                  </a:extLst>
                </a:gridCol>
                <a:gridCol w="3546363">
                  <a:extLst>
                    <a:ext uri="{9D8B030D-6E8A-4147-A177-3AD203B41FA5}">
                      <a16:colId xmlns:a16="http://schemas.microsoft.com/office/drawing/2014/main" val="438706697"/>
                    </a:ext>
                  </a:extLst>
                </a:gridCol>
              </a:tblGrid>
              <a:tr h="318624">
                <a:tc>
                  <a:txBody>
                    <a:bodyPr/>
                    <a:lstStyle/>
                    <a:p>
                      <a:pPr fontAlgn="t"/>
                      <a:r>
                        <a:rPr lang="en-IN" b="1" dirty="0">
                          <a:effectLst/>
                          <a:latin typeface="Palatino Linotype" panose="02040502050505030304" pitchFamily="18" charset="0"/>
                        </a:rPr>
                        <a:t>A</a:t>
                      </a:r>
                      <a:r>
                        <a:rPr lang="en-IN" dirty="0">
                          <a:effectLst/>
                          <a:latin typeface="Palatino Linotype" panose="02040502050505030304" pitchFamily="18" charset="0"/>
                        </a:rPr>
                        <a:t> IN (</a:t>
                      </a:r>
                      <a:r>
                        <a:rPr lang="en-IN" b="1" i="1" dirty="0">
                          <a:effectLst/>
                          <a:latin typeface="Palatino Linotype" panose="02040502050505030304" pitchFamily="18" charset="0"/>
                        </a:rPr>
                        <a:t>B1</a:t>
                      </a:r>
                      <a:r>
                        <a:rPr lang="en-IN" dirty="0">
                          <a:effectLst/>
                          <a:latin typeface="Palatino Linotype" panose="02040502050505030304" pitchFamily="18" charset="0"/>
                        </a:rPr>
                        <a:t>, </a:t>
                      </a:r>
                      <a:r>
                        <a:rPr lang="en-IN" b="1" i="1" dirty="0">
                          <a:effectLst/>
                          <a:latin typeface="Palatino Linotype" panose="02040502050505030304" pitchFamily="18" charset="0"/>
                        </a:rPr>
                        <a:t>B2</a:t>
                      </a:r>
                      <a:r>
                        <a:rPr lang="en-IN" dirty="0">
                          <a:effectLst/>
                          <a:latin typeface="Palatino Linotype" panose="02040502050505030304" pitchFamily="18" charset="0"/>
                        </a:rPr>
                        <a:t>, </a:t>
                      </a:r>
                      <a:r>
                        <a:rPr lang="en-IN" b="1" i="1" dirty="0">
                          <a:effectLst/>
                          <a:latin typeface="Palatino Linotype" panose="02040502050505030304" pitchFamily="18" charset="0"/>
                        </a:rPr>
                        <a:t>B3</a:t>
                      </a:r>
                      <a:r>
                        <a:rPr lang="en-IN" dirty="0">
                          <a:effectLst/>
                          <a:latin typeface="Palatino Linotype" panose="02040502050505030304" pitchFamily="18" charset="0"/>
                        </a:rPr>
                        <a:t>, etc.)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found in the list (B1, B2, etc.)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829025191"/>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a:t>
            </a:r>
            <a:r>
              <a:rPr lang="en-US" sz="2000" dirty="0">
                <a:solidFill>
                  <a:schemeClr val="tx1">
                    <a:lumMod val="65000"/>
                    <a:lumOff val="35000"/>
                  </a:schemeClr>
                </a:solidFill>
                <a:latin typeface="Liberation Mono"/>
                <a:cs typeface="Arial" panose="020B0604020202020204" pitchFamily="34" charset="0"/>
              </a:rPr>
              <a:t>v1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77AA"/>
                </a:solidFill>
                <a:latin typeface="Liberation Mono"/>
                <a:cs typeface="Arial" panose="020B0604020202020204" pitchFamily="34" charset="0"/>
              </a:rPr>
              <a:t>)</a:t>
            </a:r>
          </a:p>
          <a:p>
            <a:r>
              <a:rPr lang="en-US" sz="2000" dirty="0">
                <a:solidFill>
                  <a:srgbClr val="0077AA"/>
                </a:solidFill>
                <a:latin typeface="Liberation Mono"/>
                <a:cs typeface="Arial" panose="020B0604020202020204" pitchFamily="34" charset="0"/>
              </a:rPr>
              <a:t>column | expression IN (</a:t>
            </a:r>
            <a:r>
              <a:rPr lang="en-US" sz="2000" dirty="0">
                <a:solidFill>
                  <a:schemeClr val="tx1">
                    <a:lumMod val="65000"/>
                    <a:lumOff val="35000"/>
                  </a:schemeClr>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3724096"/>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department, …</a:t>
            </a:r>
            <a:r>
              <a:rPr lang="en-IN" sz="2200" dirty="0">
                <a:solidFill>
                  <a:schemeClr val="bg2">
                    <a:lumMod val="25000"/>
                  </a:schemeClr>
                </a:solidFill>
                <a:latin typeface="Palatino Linotype" panose="02040502050505030304" pitchFamily="18" charset="0"/>
              </a:rPr>
              <a:t>)</a:t>
            </a: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a:t>
            </a:r>
            <a:r>
              <a:rPr lang="en-IN" sz="2200">
                <a:solidFill>
                  <a:schemeClr val="tx1">
                    <a:lumMod val="85000"/>
                    <a:lumOff val="15000"/>
                  </a:schemeClr>
                </a:solidFill>
                <a:latin typeface="Palatino Linotype" panose="02040502050505030304" pitchFamily="18" charset="0"/>
              </a:rPr>
              <a:t>, student’s </a:t>
            </a:r>
            <a:r>
              <a:rPr lang="en-IN" sz="2200" dirty="0">
                <a:solidFill>
                  <a:schemeClr val="tx1">
                    <a:lumMod val="85000"/>
                    <a:lumOff val="15000"/>
                  </a:schemeClr>
                </a:solidFill>
                <a:latin typeface="Palatino Linotype" panose="02040502050505030304" pitchFamily="18" charset="0"/>
              </a:rPr>
              <a:t>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955792414"/>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22111172"/>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8037" y="1772816"/>
            <a:ext cx="5878272"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0077AA"/>
                </a:solidFill>
                <a:latin typeface="Liberation Mono"/>
              </a:rPr>
              <a:t>AND</a:t>
            </a:r>
            <a:r>
              <a:rPr lang="en-US" sz="2200" b="0" i="1" dirty="0">
                <a:solidFill>
                  <a:srgbClr val="000000"/>
                </a:solidFill>
                <a:effectLst/>
                <a:latin typeface="Liberation Mono"/>
              </a:rPr>
              <a:t> expr2</a:t>
            </a:r>
            <a:endParaRPr lang="en-IN" sz="2200" dirty="0"/>
          </a:p>
        </p:txBody>
      </p:sp>
      <p:graphicFrame>
        <p:nvGraphicFramePr>
          <p:cNvPr id="42" name="Table 41">
            <a:extLst>
              <a:ext uri="{FF2B5EF4-FFF2-40B4-BE49-F238E27FC236}">
                <a16:creationId xmlns:a16="http://schemas.microsoft.com/office/drawing/2014/main" id="{8AFEE8F0-1C24-49BB-8C3D-A8466EDE029C}"/>
              </a:ext>
            </a:extLst>
          </p:cNvPr>
          <p:cNvGraphicFramePr>
            <a:graphicFrameLocks noGrp="1"/>
          </p:cNvGraphicFramePr>
          <p:nvPr>
            <p:extLst>
              <p:ext uri="{D42A27DB-BD31-4B8C-83A1-F6EECF244321}">
                <p14:modId xmlns:p14="http://schemas.microsoft.com/office/powerpoint/2010/main" val="3725181922"/>
              </p:ext>
            </p:extLst>
          </p:nvPr>
        </p:nvGraphicFramePr>
        <p:xfrm>
          <a:off x="1208531" y="3945159"/>
          <a:ext cx="6053268" cy="426720"/>
        </p:xfrm>
        <a:graphic>
          <a:graphicData uri="http://schemas.openxmlformats.org/drawingml/2006/table">
            <a:tbl>
              <a:tblPr/>
              <a:tblGrid>
                <a:gridCol w="2740900">
                  <a:extLst>
                    <a:ext uri="{9D8B030D-6E8A-4147-A177-3AD203B41FA5}">
                      <a16:colId xmlns:a16="http://schemas.microsoft.com/office/drawing/2014/main" val="4286149586"/>
                    </a:ext>
                  </a:extLst>
                </a:gridCol>
                <a:gridCol w="3312368">
                  <a:extLst>
                    <a:ext uri="{9D8B030D-6E8A-4147-A177-3AD203B41FA5}">
                      <a16:colId xmlns:a16="http://schemas.microsoft.com/office/drawing/2014/main" val="438706697"/>
                    </a:ext>
                  </a:extLst>
                </a:gridCol>
              </a:tblGrid>
              <a:tr h="318624">
                <a:tc>
                  <a:txBody>
                    <a:bodyPr/>
                    <a:lstStyle/>
                    <a:p>
                      <a:pPr fontAlgn="t"/>
                      <a:r>
                        <a:rPr lang="en-US" b="1" dirty="0">
                          <a:effectLst/>
                          <a:latin typeface="Palatino Linotype" panose="02040502050505030304" pitchFamily="18" charset="0"/>
                        </a:rPr>
                        <a:t>A</a:t>
                      </a:r>
                      <a:r>
                        <a:rPr lang="en-US" dirty="0">
                          <a:effectLst/>
                          <a:latin typeface="Palatino Linotype" panose="02040502050505030304" pitchFamily="18" charset="0"/>
                        </a:rPr>
                        <a:t> BETWEEN </a:t>
                      </a:r>
                      <a:r>
                        <a:rPr lang="en-US" b="1" i="1" dirty="0">
                          <a:effectLst/>
                          <a:latin typeface="Palatino Linotype" panose="02040502050505030304" pitchFamily="18" charset="0"/>
                        </a:rPr>
                        <a:t>B</a:t>
                      </a:r>
                      <a:r>
                        <a:rPr lang="en-US" dirty="0">
                          <a:effectLst/>
                          <a:latin typeface="Palatino Linotype" panose="02040502050505030304" pitchFamily="18" charset="0"/>
                        </a:rPr>
                        <a:t> AND </a:t>
                      </a:r>
                      <a:r>
                        <a:rPr lang="en-US" b="1" i="1" dirty="0">
                          <a:effectLst/>
                          <a:latin typeface="Palatino Linotype" panose="02040502050505030304" pitchFamily="18" charset="0"/>
                        </a:rPr>
                        <a: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between B and 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091431454"/>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a:t>
            </a:r>
            <a:r>
              <a:rPr lang="en-US" sz="2000" dirty="0">
                <a:solidFill>
                  <a:schemeClr val="tx1">
                    <a:lumMod val="65000"/>
                    <a:lumOff val="35000"/>
                  </a:schemeClr>
                </a:solidFill>
                <a:latin typeface="Liberation Mono"/>
                <a:cs typeface="Arial" panose="020B0604020202020204" pitchFamily="34" charset="0"/>
              </a:rPr>
              <a:t>start</a:t>
            </a:r>
            <a:r>
              <a:rPr lang="en-US" sz="2000" dirty="0">
                <a:solidFill>
                  <a:schemeClr val="tx2"/>
                </a:solidFill>
                <a:latin typeface="Liberation Mono"/>
                <a:cs typeface="Arial" panose="020B0604020202020204" pitchFamily="34" charset="0"/>
              </a:rPr>
              <a:t>_expression</a:t>
            </a:r>
            <a:r>
              <a:rPr lang="en-US" sz="2000" dirty="0">
                <a:solidFill>
                  <a:srgbClr val="0077AA"/>
                </a:solidFill>
                <a:latin typeface="Liberation Mono"/>
                <a:cs typeface="Arial" panose="020B0604020202020204" pitchFamily="34" charset="0"/>
              </a:rPr>
              <a:t> AND </a:t>
            </a:r>
            <a:r>
              <a:rPr lang="en-US" sz="2000"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3" name="TextBox 22">
            <a:extLst>
              <a:ext uri="{FF2B5EF4-FFF2-40B4-BE49-F238E27FC236}">
                <a16:creationId xmlns:a16="http://schemas.microsoft.com/office/drawing/2014/main" id="{C0ECD6F8-6FF8-4DA8-B833-578FD0E51221}"/>
              </a:ext>
            </a:extLst>
          </p:cNvPr>
          <p:cNvSpPr txBox="1"/>
          <p:nvPr/>
        </p:nvSpPr>
        <p:spPr>
          <a:xfrm>
            <a:off x="299355" y="2192538"/>
            <a:ext cx="5303961"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solidFill>
                  <a:srgbClr val="999999"/>
                </a:solidFill>
                <a:effectLst/>
                <a:latin typeface="Liberation Mono"/>
              </a:rPr>
              <a:t>]</a:t>
            </a:r>
            <a:r>
              <a:rPr lang="en-US" sz="2200" dirty="0">
                <a:solidFill>
                  <a:srgbClr val="999999"/>
                </a:solidFill>
                <a:latin typeface="Liberation Mono"/>
              </a:rPr>
              <a:t> </a:t>
            </a:r>
            <a:endParaRPr lang="en-IN" sz="2200" dirty="0"/>
          </a:p>
        </p:txBody>
      </p:sp>
    </p:spTree>
    <p:extLst>
      <p:ext uri="{BB962C8B-B14F-4D97-AF65-F5344CB8AC3E}">
        <p14:creationId xmlns:p14="http://schemas.microsoft.com/office/powerpoint/2010/main" val="3587771697"/>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[ESCAPE </a:t>
            </a:r>
            <a:r>
              <a:rPr lang="en-US" sz="2000" dirty="0">
                <a:solidFill>
                  <a:schemeClr val="tx2"/>
                </a:solidFill>
                <a:latin typeface="Liberation Mono"/>
                <a:cs typeface="Arial" panose="020B0604020202020204" pitchFamily="34" charset="0"/>
              </a:rPr>
              <a:t>escape_character</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uFill>
                  <a:solidFill>
                    <a:srgbClr val="FF0000"/>
                  </a:solidFill>
                </a:uFill>
                <a:latin typeface="Liberation Mono"/>
              </a:rPr>
              <a:t> </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3034132" y="2979529"/>
            <a:ext cx="882250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solidFill>
                    <a:schemeClr val="bg1">
                      <a:lumMod val="65000"/>
                    </a:schemeClr>
                  </a:solidFill>
                  <a:latin typeface="Liberation Mono"/>
                  <a:cs typeface="Arial" panose="020B0604020202020204" pitchFamily="34" charset="0"/>
                </a:rPr>
                <a:t>&lt;</a:t>
              </a:r>
              <a:r>
                <a:rPr lang="en-US" sz="2000" dirty="0">
                  <a:latin typeface="Liberation Mono"/>
                  <a:cs typeface="Arial" panose="020B0604020202020204" pitchFamily="34" charset="0"/>
                </a:rPr>
                <a:t>condition</a:t>
              </a:r>
              <a:r>
                <a:rPr lang="en-US" sz="2000" dirty="0">
                  <a:solidFill>
                    <a:schemeClr val="bg1">
                      <a:lumMod val="65000"/>
                    </a:schemeClr>
                  </a:solidFill>
                  <a:latin typeface="Liberation Mono"/>
                  <a:cs typeface="Arial" panose="020B0604020202020204" pitchFamily="34" charset="0"/>
                </a:rPr>
                <a:t>&gt;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6222627" y="4019016"/>
              <a:ext cx="4736003" cy="646331"/>
            </a:xfrm>
            <a:prstGeom prst="rect">
              <a:avLst/>
            </a:prstGeom>
            <a:noFill/>
          </p:spPr>
          <p:txBody>
            <a:bodyPr wrap="square">
              <a:spAutoFit/>
            </a:bodyPr>
            <a:lstStyle/>
            <a:p>
              <a:r>
                <a:rPr lang="en-US" b="1" dirty="0">
                  <a:solidFill>
                    <a:srgbClr val="610B38"/>
                  </a:solidFill>
                  <a:latin typeface="erdana"/>
                </a:rPr>
                <a:t>SUM</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AVG</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MAX</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a:t>
              </a:r>
            </a:p>
            <a:p>
              <a:r>
                <a:rPr lang="en-US" b="1" dirty="0">
                  <a:solidFill>
                    <a:srgbClr val="610B38"/>
                  </a:solidFill>
                  <a:latin typeface="erdana"/>
                </a:rPr>
                <a:t>MIN</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COUNT</a:t>
              </a:r>
              <a:r>
                <a:rPr lang="en-US" b="1" dirty="0">
                  <a:solidFill>
                    <a:schemeClr val="bg1">
                      <a:lumMod val="65000"/>
                    </a:schemeClr>
                  </a:solidFill>
                  <a:uFill>
                    <a:solidFill>
                      <a:srgbClr val="FF0000"/>
                    </a:solidFill>
                  </a:uFill>
                  <a:latin typeface="Liberation Mono"/>
                </a:rPr>
                <a:t>(</a:t>
              </a:r>
              <a:r>
                <a:rPr lang="en-US" b="1" dirty="0">
                  <a:latin typeface="erdana"/>
                </a:rPr>
                <a:t>*</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COUNT</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a:t>
              </a:r>
              <a:endParaRPr lang="en-IN" b="1" dirty="0"/>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686150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9934350"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7484361" y="3573016"/>
              <a:ext cx="1740873" cy="400110"/>
            </a:xfrm>
            <a:prstGeom prst="rect">
              <a:avLst/>
            </a:prstGeom>
            <a:noFill/>
          </p:spPr>
          <p:txBody>
            <a:bodyPr wrap="square">
              <a:spAutoFit/>
            </a:bodyPr>
            <a:lstStyle/>
            <a:p>
              <a:r>
                <a:rPr lang="en-US" sz="2000" b="1" dirty="0">
                  <a:solidFill>
                    <a:srgbClr val="669900"/>
                  </a:solidFill>
                  <a:latin typeface="Liberation Mono"/>
                </a:rPr>
                <a:t>this is invalid</a:t>
              </a:r>
              <a:endParaRPr lang="en-IN" sz="2000" b="1" dirty="0"/>
            </a:p>
          </p:txBody>
        </p:sp>
      </p:grpSp>
    </p:spTree>
    <p:extLst>
      <p:ext uri="{BB962C8B-B14F-4D97-AF65-F5344CB8AC3E}">
        <p14:creationId xmlns:p14="http://schemas.microsoft.com/office/powerpoint/2010/main" val="201450755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527769"/>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636912"/>
            <a:ext cx="11608540" cy="40626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6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Tree>
    <p:extLst>
      <p:ext uri="{BB962C8B-B14F-4D97-AF65-F5344CB8AC3E}">
        <p14:creationId xmlns:p14="http://schemas.microsoft.com/office/powerpoint/2010/main" val="1099243333"/>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a:solidFill>
                  <a:srgbClr val="E75C0F"/>
                </a:solidFill>
                <a:latin typeface="Liberation Mono"/>
                <a:cs typeface="Arial" panose="020B0604020202020204" pitchFamily="34" charset="0"/>
              </a:rPr>
              <a:t>r </a:t>
            </a:r>
            <a:r>
              <a:rPr lang="en-US" sz="2400" dirty="0">
                <a:solidFill>
                  <a:srgbClr val="E75C0F"/>
                </a:solidFill>
                <a:latin typeface="Liberation Mono"/>
                <a:cs typeface="Arial" panose="020B0604020202020204" pitchFamily="34" charset="0"/>
              </a:rPr>
              <a:t>= { -2, 1, 2, -1, 3, -2, 1, 2, 1 }</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c1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DD4A68"/>
                </a:solidFill>
                <a:latin typeface="Liberation Mono"/>
              </a:rPr>
              <a:t>IF</a:t>
            </a:r>
            <a:r>
              <a:rPr lang="en-US" dirty="0">
                <a:solidFill>
                  <a:schemeClr val="bg1">
                    <a:lumMod val="50000"/>
                  </a:schemeClr>
                </a:solidFill>
                <a:latin typeface="Liberation Mono"/>
              </a:rPr>
              <a: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DD4A68"/>
                </a:solidFill>
                <a:latin typeface="Liberation Mono"/>
              </a:rPr>
              <a:t>IF</a:t>
            </a:r>
            <a:r>
              <a:rPr lang="en-US" dirty="0">
                <a:solidFill>
                  <a:schemeClr val="bg1">
                    <a:lumMod val="50000"/>
                  </a:schemeClr>
                </a:solidFill>
                <a:latin typeface="Liberation Mono"/>
              </a:rPr>
              <a: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5230941"/>
            <a:ext cx="11820647"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Tree>
    <p:extLst>
      <p:ext uri="{BB962C8B-B14F-4D97-AF65-F5344CB8AC3E}">
        <p14:creationId xmlns:p14="http://schemas.microsoft.com/office/powerpoint/2010/main" val="3343050158"/>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669900"/>
                </a:solidFill>
                <a:latin typeface="Liberation Mono"/>
              </a:rPr>
              <a:t>'VIKAS'</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47842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 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endParaRPr lang="en-IN" dirty="0">
              <a:latin typeface="Palatino Linotype" panose="02040502050505030304" pitchFamily="18" charset="0"/>
              <a:cs typeface="Arial" panose="020B0604020202020204" pitchFamily="34" charset="0"/>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rgbClr val="A67F59"/>
                </a:solidFill>
                <a:latin typeface="Liberation Mono"/>
              </a:rPr>
              <a:t>*</a:t>
            </a:r>
            <a:r>
              <a:rPr lang="en-IN" dirty="0">
                <a:solidFill>
                  <a:schemeClr val="bg1">
                    <a:lumMod val="50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50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solidFill>
                  <a:srgbClr val="669900"/>
                </a:solidFill>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990055"/>
                </a:solidFill>
                <a:latin typeface="Liberation Mono"/>
              </a:rPr>
              <a:t>0</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990055"/>
                </a:solidFill>
                <a:latin typeface="Liberation Mono"/>
              </a:rPr>
              <a:t>1</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comm</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16952A86-B136-4D19-8644-66E16D2A9D7C}"/>
              </a:ext>
            </a:extLst>
          </p:cNvPr>
          <p:cNvSpPr txBox="1"/>
          <p:nvPr/>
        </p:nvSpPr>
        <p:spPr>
          <a:xfrm>
            <a:off x="5807992" y="3717032"/>
            <a:ext cx="6264672" cy="3016210"/>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sz="2200" dirty="0">
              <a:latin typeface="Arial" panose="020B0604020202020204" pitchFamily="34" charset="0"/>
              <a:cs typeface="Arial" panose="020B0604020202020204" pitchFamily="34"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a:t>
            </a:r>
            <a:r>
              <a:rPr lang="en-IN" dirty="0">
                <a:latin typeface="Arial" panose="020B0604020202020204" pitchFamily="34" charset="0"/>
                <a:cs typeface="Arial" panose="020B0604020202020204" pitchFamily="34" charset="0"/>
              </a:rPr>
              <a:t> Returns a number of rows in a table including duplicates rows and rows containing null values in any of the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(EXP):</a:t>
            </a:r>
            <a:r>
              <a:rPr lang="en-IN" dirty="0">
                <a:latin typeface="Arial" panose="020B0604020202020204" pitchFamily="34" charset="0"/>
                <a:cs typeface="Arial" panose="020B0604020202020204" pitchFamily="34" charset="0"/>
              </a:rPr>
              <a:t> Returns the number of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EXP):</a:t>
            </a:r>
            <a:r>
              <a:rPr lang="en-IN" dirty="0">
                <a:latin typeface="Arial" panose="020B0604020202020204" pitchFamily="34" charset="0"/>
                <a:cs typeface="Arial" panose="020B0604020202020204" pitchFamily="34" charset="0"/>
              </a:rPr>
              <a:t> Returns the number of unique, non-null values in the column identified by expression.</a:t>
            </a:r>
          </a:p>
        </p:txBody>
      </p:sp>
    </p:spTree>
    <p:extLst>
      <p:ext uri="{BB962C8B-B14F-4D97-AF65-F5344CB8AC3E}">
        <p14:creationId xmlns:p14="http://schemas.microsoft.com/office/powerpoint/2010/main" val="56943952"/>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21599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solidFill>
                  <a:srgbClr val="999999"/>
                </a:solidFill>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solidFill>
                  <a:srgbClr val="999999"/>
                </a:solidFill>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solidFill>
                  <a:srgbClr val="999999"/>
                </a:solidFill>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solidFill>
                  <a:schemeClr val="bg1">
                    <a:lumMod val="65000"/>
                  </a:schemeClr>
                </a:solidFill>
                <a:latin typeface="Liberation Mono"/>
              </a:rPr>
              <a:t>(</a:t>
            </a:r>
            <a:r>
              <a:rPr lang="en-IN" dirty="0">
                <a:latin typeface="Liberation Mono"/>
              </a:rPr>
              <a:t>ename</a:t>
            </a:r>
            <a:r>
              <a:rPr lang="en-IN"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deptno, </a:t>
            </a:r>
            <a:r>
              <a:rPr lang="en-US" dirty="0">
                <a:solidFill>
                  <a:srgbClr val="DD4A68"/>
                </a:solidFill>
                <a:latin typeface="Liberation Mono"/>
              </a:rPr>
              <a:t>GROUP_CONCAT</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group </a:t>
            </a:r>
            <a:r>
              <a:rPr lang="en-US" dirty="0">
                <a:solidFill>
                  <a:srgbClr val="0077AA"/>
                </a:solidFill>
                <a:latin typeface="Liberation Mono"/>
                <a:cs typeface="Arial" panose="020B0604020202020204" pitchFamily="34" charset="0"/>
              </a:rPr>
              <a:t>BY</a:t>
            </a:r>
            <a:r>
              <a:rPr lang="en-US" dirty="0">
                <a:latin typeface="Liberation Mono"/>
              </a:rPr>
              <a:t> deptno;</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121161" y="4005064"/>
            <a:ext cx="11807486" cy="116955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ename</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rgbClr val="A67F59"/>
                </a:solidFill>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MAX</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SUM</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p:txBody>
      </p:sp>
    </p:spTree>
    <p:extLst>
      <p:ext uri="{BB962C8B-B14F-4D97-AF65-F5344CB8AC3E}">
        <p14:creationId xmlns:p14="http://schemas.microsoft.com/office/powerpoint/2010/main" val="2719411228"/>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9337" y="4821540"/>
            <a:ext cx="8838049"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0" y="2109822"/>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741420"/>
            <a:ext cx="11817276"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27050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3487672610"/>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999999"/>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a:t>
            </a:r>
            <a:r>
              <a:rPr lang="en-US" sz="1200" b="1" i="1" dirty="0">
                <a:solidFill>
                  <a:schemeClr val="bg1">
                    <a:lumMod val="50000"/>
                  </a:schemeClr>
                </a:solidFill>
                <a:latin typeface="Arial" pitchFamily="34" charset="0"/>
                <a:ea typeface="MS Mincho" pitchFamily="49" charset="-128"/>
                <a:cs typeface="Arial" pitchFamily="34" charset="0"/>
              </a:rPr>
              <a:t>. . .</a:t>
            </a:r>
            <a:r>
              <a:rPr lang="en-US" sz="1200" b="1" i="1" dirty="0">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Tree>
    <p:extLst>
      <p:ext uri="{BB962C8B-B14F-4D97-AF65-F5344CB8AC3E}">
        <p14:creationId xmlns:p14="http://schemas.microsoft.com/office/powerpoint/2010/main" val="1256834162"/>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a:p>
            <a:pPr>
              <a:lnSpc>
                <a:spcPct val="150000"/>
              </a:lnSpc>
            </a:pPr>
            <a:r>
              <a:rPr lang="en-US" sz="2000" dirty="0">
                <a:solidFill>
                  <a:srgbClr val="0077AA"/>
                </a:solidFill>
                <a:latin typeface="Liberation Mono"/>
              </a:rPr>
              <a:t>    [ HAVING having_condition ]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407343680"/>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before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before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after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3" y="1611377"/>
            <a:ext cx="11521280" cy="116955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0077AA"/>
                </a:solidFill>
                <a:latin typeface="Liberation Mono"/>
              </a:rPr>
              <a:t>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chemeClr val="bg1">
                    <a:lumMod val="50000"/>
                  </a:schemeClr>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 | DESC] [, </a:t>
            </a:r>
            <a:r>
              <a:rPr lang="en-US" i="1" dirty="0">
                <a:latin typeface="Liberation Mono"/>
              </a:rPr>
              <a:t>expr</a:t>
            </a:r>
            <a:r>
              <a:rPr lang="en-US" dirty="0">
                <a:latin typeface="Liberation Mono"/>
              </a:rPr>
              <a:t> [ASC | DESC]] </a:t>
            </a:r>
            <a:r>
              <a:rPr lang="en-US" sz="1800" dirty="0">
                <a:solidFill>
                  <a:schemeClr val="bg1">
                    <a:lumMod val="50000"/>
                  </a:schemeClr>
                </a:solidFill>
                <a:latin typeface="Liberation Mono"/>
              </a:rPr>
              <a:t>. . .</a:t>
            </a:r>
            <a:r>
              <a:rPr lang="en-US" sz="1800" dirty="0">
                <a:solidFill>
                  <a:srgbClr val="0077AA"/>
                </a:solidFill>
                <a:latin typeface="Liberation Mono"/>
              </a:rPr>
              <a:t>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DENSE_RANK()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chemeClr val="bg1">
                    <a:lumMod val="50000"/>
                  </a:schemeClr>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chemeClr val="bg1">
                    <a:lumMod val="50000"/>
                  </a:schemeClr>
                </a:solidFill>
                <a:latin typeface="Liberation Mono"/>
              </a:rPr>
              <a:t>. . .</a:t>
            </a:r>
            <a:r>
              <a:rPr lang="en-US" sz="1800" dirty="0">
                <a:solidFill>
                  <a:srgbClr val="0077AA"/>
                </a:solidFill>
                <a:latin typeface="Liberation Mono"/>
              </a:rPr>
              <a:t>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ROW_NUMBER() OVER(</a:t>
            </a:r>
            <a:r>
              <a:rPr lang="en-US" dirty="0">
                <a:latin typeface="Liberation Mono"/>
              </a:rPr>
              <a:t>[</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chemeClr val="bg1">
                    <a:lumMod val="50000"/>
                  </a:schemeClr>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chemeClr val="bg1">
                    <a:lumMod val="50000"/>
                  </a:schemeClr>
                </a:solidFill>
                <a:latin typeface="Liberation Mono"/>
              </a:rPr>
              <a:t>. . .</a:t>
            </a:r>
            <a:r>
              <a:rPr lang="en-US" sz="1800" dirty="0">
                <a:solidFill>
                  <a:srgbClr val="0077AA"/>
                </a:solidFill>
                <a:latin typeface="Liberation Mono"/>
              </a:rPr>
              <a:t> </a:t>
            </a:r>
            <a:r>
              <a:rPr lang="en-US" dirty="0">
                <a:latin typeface="Liberation Mono"/>
              </a:rPr>
              <a:t>]</a:t>
            </a:r>
            <a:r>
              <a:rPr lang="en-US" sz="1800" dirty="0">
                <a:solidFill>
                  <a:srgbClr val="0077AA"/>
                </a:solidFill>
                <a:latin typeface="Liberation Mono"/>
              </a:rPr>
              <a:t> </a:t>
            </a:r>
            <a:r>
              <a:rPr lang="en-US" dirty="0">
                <a:solidFill>
                  <a:srgbClr val="0077AA"/>
                </a:solidFill>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238401" y="3429000"/>
            <a:ext cx="11521279" cy="196977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2" y="974430"/>
            <a:ext cx="11521279" cy="369332"/>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03374250"/>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p:cNvSpPr/>
          <p:nvPr/>
        </p:nvSpPr>
        <p:spPr>
          <a:xfrm>
            <a:off x="263352" y="215444"/>
            <a:ext cx="5328592"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764704"/>
            <a:ext cx="11712338" cy="224676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OVER() </a:t>
            </a:r>
            <a:r>
              <a:rPr lang="en-IN" dirty="0">
                <a:latin typeface="Liberation Mono"/>
              </a:rPr>
              <a:t>R1,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latin typeface="Liberation Mono"/>
              </a:rPr>
              <a:t>total</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tx1">
                    <a:lumMod val="65000"/>
                    <a:lumOff val="35000"/>
                  </a:schemeClr>
                </a:solidFill>
                <a:latin typeface="Liberation Mono"/>
              </a:rPr>
              <a:t>(</a:t>
            </a:r>
            <a:r>
              <a:rPr lang="en-US" dirty="0">
                <a:solidFill>
                  <a:srgbClr val="0077AA"/>
                </a:solidFill>
                <a:latin typeface="Liberation Mono"/>
              </a:rPr>
              <a:t>ORDER BY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OVER()</a:t>
            </a:r>
            <a:r>
              <a:rPr lang="en-US" dirty="0">
                <a:latin typeface="Liberation Mono"/>
              </a:rPr>
              <a:t> R1,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a:t>
            </a:r>
            <a:r>
              <a:rPr lang="en-US" dirty="0">
                <a:solidFill>
                  <a:schemeClr val="bg1">
                    <a:lumMod val="50000"/>
                  </a:schemeClr>
                </a:solidFill>
                <a:latin typeface="Liberation Mono"/>
              </a:rPr>
              <a:t>)</a:t>
            </a:r>
            <a:r>
              <a:rPr lang="en-US" dirty="0">
                <a:latin typeface="Liberation Mono"/>
              </a:rPr>
              <a:t> d </a:t>
            </a:r>
            <a:r>
              <a:rPr lang="en-US" dirty="0">
                <a:solidFill>
                  <a:srgbClr val="0077AA"/>
                </a:solidFill>
                <a:latin typeface="Liberation Mono"/>
              </a:rPr>
              <a:t>WHERE</a:t>
            </a:r>
            <a:r>
              <a:rPr lang="en-US" dirty="0">
                <a:latin typeface="Liberation Mono"/>
              </a:rPr>
              <a:t> R1&gt;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a:t>
            </a:r>
            <a:r>
              <a:rPr lang="en-US" dirty="0">
                <a:solidFill>
                  <a:schemeClr val="bg1">
                    <a:lumMod val="50000"/>
                  </a:schemeClr>
                </a:solidFill>
                <a:latin typeface="Liberation Mono"/>
              </a:rPr>
              <a:t>)</a:t>
            </a:r>
            <a:r>
              <a:rPr lang="en-US" dirty="0">
                <a:latin typeface="Liberation Mono"/>
              </a:rPr>
              <a:t>;</a:t>
            </a:r>
          </a:p>
        </p:txBody>
      </p:sp>
      <p:sp>
        <p:nvSpPr>
          <p:cNvPr id="6" name="TextBox 5">
            <a:extLst>
              <a:ext uri="{FF2B5EF4-FFF2-40B4-BE49-F238E27FC236}">
                <a16:creationId xmlns:a16="http://schemas.microsoft.com/office/drawing/2014/main" id="{3C43183B-F463-4494-9D23-AA20A8BA15F6}"/>
              </a:ext>
            </a:extLst>
          </p:cNvPr>
          <p:cNvSpPr txBox="1"/>
          <p:nvPr/>
        </p:nvSpPr>
        <p:spPr>
          <a:xfrm>
            <a:off x="185676" y="4221088"/>
            <a:ext cx="11820647" cy="172354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latin typeface="Liberation Mono"/>
              </a:rPr>
              <a:t>amount</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50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year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quarter</a:t>
            </a:r>
            <a:r>
              <a:rPr lang="en-US" dirty="0">
                <a:solidFill>
                  <a:schemeClr val="bg1">
                    <a:lumMod val="50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0077AA"/>
                </a:solidFill>
                <a:latin typeface="Liberation Mono"/>
              </a:rPr>
              <a:t>CASE</a:t>
            </a:r>
            <a:r>
              <a:rPr lang="en-US" dirty="0">
                <a:latin typeface="Liberation Mono"/>
              </a:rPr>
              <a:t> type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END</a:t>
            </a:r>
            <a:r>
              <a:rPr lang="en-US" dirty="0">
                <a:solidFill>
                  <a:schemeClr val="bg1">
                    <a:lumMod val="6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50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_id</a:t>
            </a:r>
            <a:r>
              <a:rPr lang="en-US" dirty="0">
                <a:solidFill>
                  <a:schemeClr val="bg1">
                    <a:lumMod val="50000"/>
                  </a:schemeClr>
                </a:solidFill>
                <a:latin typeface="Liberation Mono"/>
              </a:rPr>
              <a:t>)</a:t>
            </a:r>
            <a:r>
              <a:rPr lang="en-US" dirty="0">
                <a:latin typeface="Liberation Mono"/>
              </a:rPr>
              <a:t> amount </a:t>
            </a:r>
            <a:r>
              <a:rPr lang="en-US" dirty="0">
                <a:solidFill>
                  <a:srgbClr val="0077AA"/>
                </a:solidFill>
                <a:latin typeface="Liberation Mono"/>
              </a:rPr>
              <a:t>FROM</a:t>
            </a:r>
            <a:r>
              <a:rPr lang="en-US" dirty="0">
                <a:latin typeface="Liberation Mono"/>
              </a:rPr>
              <a:t> transactions;</a:t>
            </a:r>
          </a:p>
        </p:txBody>
      </p:sp>
    </p:spTree>
    <p:extLst>
      <p:ext uri="{BB962C8B-B14F-4D97-AF65-F5344CB8AC3E}">
        <p14:creationId xmlns:p14="http://schemas.microsoft.com/office/powerpoint/2010/main" val="52671317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9" name="Group 18"/>
          <p:cNvGrpSpPr/>
          <p:nvPr/>
        </p:nvGrpSpPr>
        <p:grpSpPr>
          <a:xfrm>
            <a:off x="8472264" y="3095197"/>
            <a:ext cx="3534998" cy="3534202"/>
            <a:chOff x="5564023" y="2715357"/>
            <a:chExt cx="3769267"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2179"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71018"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323439"/>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8749896" cy="1323439"/>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93246"/>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2234012022"/>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US" sz="2200" dirty="0">
                <a:solidFill>
                  <a:schemeClr val="bg1">
                    <a:lumMod val="50000"/>
                  </a:schemeClr>
                </a:solidFill>
                <a:latin typeface="Liberation Mono"/>
              </a:rPr>
              <a:t>. . .</a:t>
            </a:r>
            <a:endParaRPr lang="en-IN" sz="2200" dirty="0">
              <a:solidFill>
                <a:schemeClr val="bg1">
                  <a:lumMod val="50000"/>
                </a:schemeClr>
              </a:solidFill>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job</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 &gt;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a:t>
            </a:r>
            <a:r>
              <a:rPr lang="en-IN" dirty="0">
                <a:solidFill>
                  <a:srgbClr val="990055"/>
                </a:solidFill>
                <a:latin typeface="Liberation Mono"/>
              </a:rPr>
              <a:t>1000</a:t>
            </a:r>
            <a:r>
              <a:rPr lang="en-IN" dirty="0">
                <a:latin typeface="Liberation Mono"/>
                <a:ea typeface="Times New Roman" panose="02020603050405020304" pitchFamily="18" charset="0"/>
              </a:rPr>
              <a:t> 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R1 &gt;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BETWEEN </a:t>
            </a:r>
            <a:r>
              <a:rPr lang="en-US" dirty="0">
                <a:solidFill>
                  <a:schemeClr val="bg1">
                    <a:lumMod val="65000"/>
                  </a:schemeClr>
                </a:solidFill>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 (column1 [, column2 ]) ]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dirty="0">
                <a:solidFill>
                  <a:schemeClr val="bg1">
                    <a:lumMod val="65000"/>
                  </a:schemeClr>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[CET]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dirty="0">
                <a:solidFill>
                  <a:srgbClr val="669900"/>
                </a:solidFill>
                <a:latin typeface="Liberation Mono"/>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 </a:t>
            </a:r>
            <a:r>
              <a:rPr lang="en-US" dirty="0">
                <a:solidFill>
                  <a:srgbClr val="669900"/>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 </a:t>
            </a:r>
            <a:r>
              <a:rPr lang="en-US" dirty="0">
                <a:solidFill>
                  <a:srgbClr val="669900"/>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R1,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R1,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DT1</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DT</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name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000000"/>
                  </a:solidFill>
                  <a:latin typeface="Liberation Mono"/>
                </a:rPr>
                <a:t>sum_column1</a:t>
              </a:r>
              <a:r>
                <a:rPr lang="en-US" dirty="0">
                  <a:solidFill>
                    <a:srgbClr val="999999"/>
                  </a:solidFill>
                  <a:latin typeface="Liberation Mono"/>
                </a:rPr>
                <a:t>)</a:t>
              </a:r>
              <a:r>
                <a:rPr lang="en-US" dirty="0">
                  <a:solidFill>
                    <a:srgbClr val="000000"/>
                  </a:solidFill>
                  <a:latin typeface="Liberation Mono"/>
                </a:rPr>
                <a:t>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solidFill>
                    <a:srgbClr val="999999"/>
                  </a:solidFill>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cs typeface="Arial" pitchFamily="34" charset="0"/>
              </a:rPr>
              <a:t> </a:t>
            </a:r>
            <a:r>
              <a:rPr lang="en-US" sz="21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solidFill>
                  <a:srgbClr val="000000"/>
                </a:solidFill>
                <a:latin typeface="Liberation Mono"/>
              </a:rPr>
              <a:t>sal</a:t>
            </a:r>
            <a:r>
              <a:rPr lang="en-US" dirty="0">
                <a:solidFill>
                  <a:schemeClr val="bg1">
                    <a:lumMod val="50000"/>
                  </a:schemeClr>
                </a:solidFill>
                <a:latin typeface="Liberation Mono"/>
              </a:rPr>
              <a:t>)</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solidFill>
                  <a:schemeClr val="bg1">
                    <a:lumMod val="50000"/>
                  </a:schemeClr>
                </a:solidFill>
                <a:latin typeface="Liberation Mono"/>
              </a:rPr>
              <a:t>)</a:t>
            </a:r>
            <a:r>
              <a:rPr lang="en-US" dirty="0">
                <a:solidFill>
                  <a:srgbClr val="000000"/>
                </a:solidFill>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a:t>
            </a:r>
            <a:r>
              <a:rPr lang="en-US" dirty="0">
                <a:solidFill>
                  <a:schemeClr val="accent5">
                    <a:lumMod val="75000"/>
                  </a:schemeClr>
                </a:solidFill>
                <a:latin typeface="Liberation Mono"/>
              </a:rPr>
              <a:t>= </a:t>
            </a:r>
            <a:r>
              <a:rPr lang="en-US" dirty="0">
                <a:latin typeface="Liberation Mono"/>
                <a:cs typeface="Arial" panose="020B0604020202020204" pitchFamily="34" charset="0"/>
              </a:rPr>
              <a:t>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188830"/>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IN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ANY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ALL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263352" y="4482006"/>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416320"/>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b="0" i="0" dirty="0">
                <a:solidFill>
                  <a:srgbClr val="2F2E2E"/>
                </a:solidFill>
                <a:effectLst/>
                <a:latin typeface="Palatino Linotype" panose="02040502050505030304" pitchFamily="18" charset="0"/>
              </a:rPr>
              <a:t> blood group, price, quantity, branch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sz="1800" dirty="0">
                <a:solidFill>
                  <a:schemeClr val="bg1">
                    <a:lumMod val="50000"/>
                  </a:schemeClr>
                </a:solidFill>
                <a:effectLst/>
                <a:latin typeface="Liberation Mono"/>
                <a:ea typeface="Calibri" panose="020F0502020204030204" pitchFamily="34" charset="0"/>
                <a:cs typeface="Times New Roman" panose="02020603050405020304" pitchFamily="18" charset="0"/>
              </a:rPr>
              <a:t>(</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1</a:t>
            </a:r>
            <a:r>
              <a:rPr lang="en-IN" sz="1800" dirty="0">
                <a:solidFill>
                  <a:schemeClr val="bg1">
                    <a:lumMod val="50000"/>
                  </a:schemeClr>
                </a:solidFill>
                <a:effectLst/>
                <a:latin typeface="Liberation Mono"/>
                <a:ea typeface="Calibri" panose="020F0502020204030204" pitchFamily="34" charset="0"/>
                <a:cs typeface="Times New Roman" panose="02020603050405020304" pitchFamily="18" charset="0"/>
              </a:rPr>
              <a:t>)</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524787196"/>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052117"/>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D4BD00E9-B8FC-4806-A336-FEB5DA968BEF}"/>
              </a:ext>
            </a:extLst>
          </p:cNvPr>
          <p:cNvSpPr/>
          <p:nvPr/>
        </p:nvSpPr>
        <p:spPr>
          <a:xfrm>
            <a:off x="317732" y="16200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[NOT] EXISTS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8146F898-F24C-4ACB-83C1-8E1260993154}"/>
              </a:ext>
            </a:extLst>
          </p:cNvPr>
          <p:cNvSpPr/>
          <p:nvPr/>
        </p:nvSpPr>
        <p:spPr>
          <a:xfrm>
            <a:off x="335360" y="2492896"/>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581128"/>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589240"/>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f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f.deptno </a:t>
            </a:r>
            <a:r>
              <a:rPr lang="en-IN" dirty="0">
                <a:solidFill>
                  <a:schemeClr val="accent5">
                    <a:lumMod val="75000"/>
                  </a:schemeClr>
                </a:solidFill>
                <a:latin typeface="Liberation Mono"/>
              </a:rPr>
              <a:t>=</a:t>
            </a:r>
            <a:r>
              <a:rPr lang="en-IN" dirty="0">
                <a:latin typeface="Liberation Mono"/>
              </a:rPr>
              <a:t> m.deptno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m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true </a:t>
            </a:r>
            <a:r>
              <a:rPr lang="en-US" dirty="0">
                <a:solidFill>
                  <a:srgbClr val="0077AA"/>
                </a:solidFill>
                <a:latin typeface="Liberation Mono"/>
              </a:rPr>
              <a:t>FROM</a:t>
            </a:r>
            <a:r>
              <a:rPr lang="en-US" dirty="0">
                <a:latin typeface="Liberation Mono"/>
              </a:rPr>
              <a:t> emp f </a:t>
            </a:r>
            <a:r>
              <a:rPr lang="en-US" dirty="0">
                <a:solidFill>
                  <a:srgbClr val="0077AA"/>
                </a:solidFill>
                <a:latin typeface="Liberation Mono"/>
              </a:rPr>
              <a:t>WHERE</a:t>
            </a:r>
            <a:r>
              <a:rPr lang="en-US" dirty="0">
                <a:latin typeface="Liberation Mono"/>
              </a:rPr>
              <a:t> m.deptno </a:t>
            </a:r>
            <a:r>
              <a:rPr lang="en-US" dirty="0">
                <a:solidFill>
                  <a:schemeClr val="accent5">
                    <a:lumMod val="75000"/>
                  </a:schemeClr>
                </a:solidFill>
                <a:latin typeface="Liberation Mono"/>
              </a:rPr>
              <a:t>=</a:t>
            </a:r>
            <a:r>
              <a:rPr lang="en-US" dirty="0">
                <a:latin typeface="Liberation Mono"/>
              </a:rPr>
              <a:t> f.deptno </a:t>
            </a:r>
            <a:r>
              <a:rPr lang="en-US" dirty="0">
                <a:solidFill>
                  <a:schemeClr val="accent5">
                    <a:lumMod val="75000"/>
                  </a:schemeClr>
                </a:solidFill>
                <a:latin typeface="Liberation Mono"/>
              </a:rPr>
              <a:t>AND</a:t>
            </a:r>
            <a:r>
              <a:rPr lang="en-US" dirty="0">
                <a:latin typeface="Liberation Mono"/>
              </a:rPr>
              <a:t> f.gender </a:t>
            </a:r>
            <a:r>
              <a:rPr lang="en-US" dirty="0">
                <a:solidFill>
                  <a:schemeClr val="accent5">
                    <a:lumMod val="75000"/>
                  </a:schemeClr>
                </a:solidFill>
                <a:latin typeface="Liberation Mono"/>
              </a:rPr>
              <a:t>= </a:t>
            </a:r>
            <a:r>
              <a:rPr lang="en-US" dirty="0">
                <a:latin typeface="Liberation Mono"/>
              </a:rPr>
              <a:t>'f'</a:t>
            </a:r>
            <a:r>
              <a:rPr lang="en-US" dirty="0">
                <a:solidFill>
                  <a:schemeClr val="bg1">
                    <a:lumMod val="65000"/>
                  </a:schemeClr>
                </a:solidFill>
                <a:latin typeface="Liberation Mono"/>
                <a:cs typeface="Arial" panose="020B0604020202020204" pitchFamily="34" charset="0"/>
              </a:rPr>
              <a:t>)</a:t>
            </a:r>
            <a:r>
              <a:rPr lang="en-IN" dirty="0">
                <a:latin typeface="Liberation Mono"/>
              </a:rPr>
              <a:t>;</a:t>
            </a:r>
            <a:endParaRPr lang="en-IN" dirty="0">
              <a:solidFill>
                <a:schemeClr val="bg1">
                  <a:lumMod val="6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814467614"/>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4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724096"/>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solidFill>
                  <a:srgbClr val="FFC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TextBox 5">
            <a:extLst>
              <a:ext uri="{FF2B5EF4-FFF2-40B4-BE49-F238E27FC236}">
                <a16:creationId xmlns:a16="http://schemas.microsoft.com/office/drawing/2014/main" id="{5368D91E-1D21-478A-BEB5-7B644F8A4301}"/>
              </a:ext>
            </a:extLst>
          </p:cNvPr>
          <p:cNvSpPr txBox="1"/>
          <p:nvPr/>
        </p:nvSpPr>
        <p:spPr>
          <a:xfrm>
            <a:off x="335360" y="5622920"/>
            <a:ext cx="11521279" cy="1046440"/>
          </a:xfrm>
          <a:prstGeom prst="rect">
            <a:avLst/>
          </a:prstGeom>
          <a:noFill/>
        </p:spPr>
        <p:txBody>
          <a:bodyPr wrap="square">
            <a:spAutoFit/>
          </a:bodyPr>
          <a:lstStyle/>
          <a:p>
            <a:r>
              <a:rPr lang="en-IN" dirty="0">
                <a:latin typeface="Liberation Mono"/>
                <a:cs typeface="Arial" panose="020B0604020202020204" pitchFamily="34" charset="0"/>
              </a:rPr>
              <a:t>Write query to find all employees who have same salary.</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e1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e2.sal </a:t>
            </a:r>
            <a:r>
              <a:rPr lang="en-IN" dirty="0">
                <a:solidFill>
                  <a:srgbClr val="0077AA"/>
                </a:solidFill>
                <a:latin typeface="Liberation Mono"/>
              </a:rPr>
              <a:t>FROM</a:t>
            </a:r>
            <a:r>
              <a:rPr lang="en-IN" dirty="0">
                <a:latin typeface="Liberation Mono"/>
              </a:rPr>
              <a:t> emp e2 </a:t>
            </a:r>
            <a:r>
              <a:rPr lang="en-IN" dirty="0">
                <a:solidFill>
                  <a:srgbClr val="0077AA"/>
                </a:solidFill>
                <a:latin typeface="Liberation Mono"/>
              </a:rPr>
              <a:t>WHERE</a:t>
            </a:r>
            <a:r>
              <a:rPr lang="en-IN" dirty="0">
                <a:latin typeface="Liberation Mono"/>
              </a:rPr>
              <a:t> e1.sal </a:t>
            </a:r>
            <a:r>
              <a:rPr lang="en-IN" dirty="0">
                <a:solidFill>
                  <a:schemeClr val="accent5">
                    <a:lumMod val="75000"/>
                  </a:schemeClr>
                </a:solidFill>
                <a:latin typeface="Liberation Mono"/>
              </a:rPr>
              <a:t>=</a:t>
            </a:r>
            <a:r>
              <a:rPr lang="en-IN" dirty="0">
                <a:latin typeface="Liberation Mono"/>
              </a:rPr>
              <a:t> e2.sal </a:t>
            </a:r>
            <a:r>
              <a:rPr lang="en-IN" dirty="0">
                <a:solidFill>
                  <a:srgbClr val="A67F59"/>
                </a:solidFill>
                <a:latin typeface="Liberation Mono"/>
              </a:rPr>
              <a:t>AND</a:t>
            </a:r>
            <a:r>
              <a:rPr lang="en-IN" dirty="0">
                <a:latin typeface="Liberation Mono"/>
              </a:rPr>
              <a:t> e1.empno </a:t>
            </a:r>
            <a:r>
              <a:rPr lang="en-IN" dirty="0">
                <a:solidFill>
                  <a:schemeClr val="accent5">
                    <a:lumMod val="75000"/>
                  </a:schemeClr>
                </a:solidFill>
                <a:latin typeface="Liberation Mono"/>
              </a:rPr>
              <a:t>&lt;&gt;</a:t>
            </a:r>
            <a:r>
              <a:rPr lang="en-IN" dirty="0">
                <a:latin typeface="Liberation Mono"/>
              </a:rPr>
              <a:t> e2.empno</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634750841"/>
      </p:ext>
    </p:extLst>
  </p:cSld>
  <p:clrMapOvr>
    <a:masterClrMapping/>
  </p:clrMapOvr>
  <p:transition/>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399354" y="3717032"/>
            <a:ext cx="11393292" cy="1323439"/>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1655" y="5599212"/>
            <a:ext cx="5844402" cy="989651"/>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6824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US" sz="2000" dirty="0">
              <a:solidFill>
                <a:schemeClr val="bg1">
                  <a:lumMod val="50000"/>
                </a:schemeClr>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2765306214"/>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US" sz="2000" dirty="0">
              <a:solidFill>
                <a:schemeClr val="bg1">
                  <a:lumMod val="50000"/>
                </a:schemeClr>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3099948231"/>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9" name="Rectangle 8">
            <a:extLst>
              <a:ext uri="{FF2B5EF4-FFF2-40B4-BE49-F238E27FC236}">
                <a16:creationId xmlns:a16="http://schemas.microsoft.com/office/drawing/2014/main" id="{622DED88-1175-4892-8C34-4492FEB2B434}"/>
              </a:ext>
            </a:extLst>
          </p:cNvPr>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p>
        </p:txBody>
      </p:sp>
    </p:spTree>
    <p:extLst>
      <p:ext uri="{BB962C8B-B14F-4D97-AF65-F5344CB8AC3E}">
        <p14:creationId xmlns:p14="http://schemas.microsoft.com/office/powerpoint/2010/main" val="1947568304"/>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rPr>
              <a:t>,</a:t>
            </a:r>
            <a:r>
              <a:rPr lang="en-US" sz="2000" dirty="0">
                <a:solidFill>
                  <a:srgbClr val="0077AA"/>
                </a:solidFill>
                <a:latin typeface="Liberation Mono"/>
              </a:rPr>
              <a:t> </a:t>
            </a:r>
            <a:r>
              <a:rPr lang="en-US" sz="2000" dirty="0">
                <a:solidFill>
                  <a:schemeClr val="bg1">
                    <a:lumMod val="50000"/>
                  </a:schemeClr>
                </a:solidFill>
                <a:latin typeface="Liberation Mono"/>
              </a:rPr>
              <a:t>.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spTree>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722855"/>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r>
              <a:rPr lang="en-US" sz="2400">
                <a:solidFill>
                  <a:srgbClr val="006C86"/>
                </a:solidFill>
                <a:latin typeface="Liberation Mono"/>
              </a:rPr>
              <a:t>= { (</a:t>
            </a:r>
            <a:r>
              <a:rPr lang="en-US" sz="2400" dirty="0">
                <a:solidFill>
                  <a:srgbClr val="006C86"/>
                </a:solidFill>
                <a:latin typeface="Liberation Mono"/>
              </a:rPr>
              <a:t>1, a), (2, b), (1, c), (3, d), (2, e), (1, </a:t>
            </a:r>
            <a:r>
              <a:rPr lang="en-US" sz="2400">
                <a:solidFill>
                  <a:srgbClr val="006C86"/>
                </a:solidFill>
                <a:latin typeface="Liberation Mono"/>
              </a:rPr>
              <a:t>f) }</a:t>
            </a:r>
            <a:endParaRPr lang="en-US" sz="2400" dirty="0">
              <a:solidFill>
                <a:srgbClr val="006C86"/>
              </a:solidFill>
              <a:latin typeface="Liberation Mono"/>
            </a:endParaRP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Tree>
    <p:extLst>
      <p:ext uri="{BB962C8B-B14F-4D97-AF65-F5344CB8AC3E}">
        <p14:creationId xmlns:p14="http://schemas.microsoft.com/office/powerpoint/2010/main" val="166923153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 firstName, middleName, and lastName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 countryCode, cityCode, and phoneNumber )</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556792"/>
            <a:ext cx="11637996" cy="4032448"/>
          </a:xfrm>
          <a:prstGeom prst="rect">
            <a:avLst/>
          </a:prstGeom>
        </p:spPr>
      </p:pic>
    </p:spTree>
    <p:extLst>
      <p:ext uri="{BB962C8B-B14F-4D97-AF65-F5344CB8AC3E}">
        <p14:creationId xmlns:p14="http://schemas.microsoft.com/office/powerpoint/2010/main" val="2999391625"/>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 name="Picture 1"/>
          <p:cNvPicPr>
            <a:picLocks noChangeAspect="1"/>
          </p:cNvPicPr>
          <p:nvPr/>
        </p:nvPicPr>
        <p:blipFill>
          <a:blip r:embed="rId3" cstate="print"/>
          <a:stretch>
            <a:fillRect/>
          </a:stretch>
        </p:blipFill>
        <p:spPr>
          <a:xfrm>
            <a:off x="394814" y="2645142"/>
            <a:ext cx="11317810" cy="3022795"/>
          </a:xfrm>
          <a:prstGeom prst="rect">
            <a:avLst/>
          </a:prstGeom>
        </p:spPr>
      </p:pic>
      <p:pic>
        <p:nvPicPr>
          <p:cNvPr id="28" name="Picture 27"/>
          <p:cNvPicPr>
            <a:picLocks noChangeAspect="1"/>
          </p:cNvPicPr>
          <p:nvPr/>
        </p:nvPicPr>
        <p:blipFill>
          <a:blip r:embed="rId4"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a:extLst>
              <a:ext uri="{FF2B5EF4-FFF2-40B4-BE49-F238E27FC236}">
                <a16:creationId xmlns:a16="http://schemas.microsoft.com/office/drawing/2014/main" id="{9277C5D9-53FB-44B9-87F8-61CFE4543524}"/>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11" name="Rectangle 10">
            <a:extLst>
              <a:ext uri="{FF2B5EF4-FFF2-40B4-BE49-F238E27FC236}">
                <a16:creationId xmlns:a16="http://schemas.microsoft.com/office/drawing/2014/main" id="{D3257131-02A3-413E-9CA1-AAAD7F51026E}"/>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and domain.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Tree>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47732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87535" y="5612670"/>
            <a:ext cx="6480720"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499828"/>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775054680"/>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solidFill>
                  <a:schemeClr val="bg1">
                    <a:lumMod val="6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solidFill>
                  <a:schemeClr val="bg1">
                    <a:lumMod val="65000"/>
                  </a:schemeClr>
                </a:solidFill>
                <a:latin typeface="Liberation Mono"/>
              </a:rPr>
              <a:t>)</a:t>
            </a:r>
            <a:r>
              <a:rPr lang="en-IN" dirty="0">
                <a:latin typeface="Liberation Mono"/>
              </a:rPr>
              <a:t>;</a:t>
            </a:r>
          </a:p>
        </p:txBody>
      </p:sp>
    </p:spTree>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Tree>
    <p:extLst>
      <p:ext uri="{BB962C8B-B14F-4D97-AF65-F5344CB8AC3E}">
        <p14:creationId xmlns:p14="http://schemas.microsoft.com/office/powerpoint/2010/main" val="3141619635"/>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Tree>
    <p:extLst>
      <p:ext uri="{BB962C8B-B14F-4D97-AF65-F5344CB8AC3E}">
        <p14:creationId xmlns:p14="http://schemas.microsoft.com/office/powerpoint/2010/main" val="1533210040"/>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44760" y="838200"/>
            <a:ext cx="115118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r>
              <a:rPr lang="en-IN" dirty="0">
                <a:latin typeface="Arial" panose="020B0604020202020204" pitchFamily="34" charset="0"/>
                <a:cs typeface="Arial" panose="020B0604020202020204" pitchFamily="34" charset="0"/>
              </a:rPr>
              <a:t>.</a:t>
            </a: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Tree>
    <p:extLst>
      <p:ext uri="{BB962C8B-B14F-4D97-AF65-F5344CB8AC3E}">
        <p14:creationId xmlns:p14="http://schemas.microsoft.com/office/powerpoint/2010/main" val="341602987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extLst>
      <p:ext uri="{BB962C8B-B14F-4D97-AF65-F5344CB8AC3E}">
        <p14:creationId xmlns:p14="http://schemas.microsoft.com/office/powerpoint/2010/main" val="2483968113"/>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Tree>
    <p:extLst>
      <p:ext uri="{BB962C8B-B14F-4D97-AF65-F5344CB8AC3E}">
        <p14:creationId xmlns:p14="http://schemas.microsoft.com/office/powerpoint/2010/main" val="3648306333"/>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8" name="Rectangle 7">
            <a:extLst>
              <a:ext uri="{FF2B5EF4-FFF2-40B4-BE49-F238E27FC236}">
                <a16:creationId xmlns:a16="http://schemas.microsoft.com/office/drawing/2014/main" id="{8D4A4857-B7F6-4587-A073-FD8ACA761BC8}"/>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rgbClr val="DD4A68"/>
                </a:solidFill>
                <a:latin typeface="Liberation Mono"/>
              </a:rPr>
              <a:t>WHERE</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Tree>
    <p:extLst>
      <p:ext uri="{BB962C8B-B14F-4D97-AF65-F5344CB8AC3E}">
        <p14:creationId xmlns:p14="http://schemas.microsoft.com/office/powerpoint/2010/main" val="2690088721"/>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13" name="Rectangle 12">
            <a:extLst>
              <a:ext uri="{FF2B5EF4-FFF2-40B4-BE49-F238E27FC236}">
                <a16:creationId xmlns:a16="http://schemas.microsoft.com/office/drawing/2014/main" id="{A5B372DA-FF5D-4B15-A93B-04022E0B405A}"/>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986535929"/>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latin typeface="Liberation Mono"/>
              </a:rPr>
              <a:t>,</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41384883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1559497" y="3212976"/>
            <a:ext cx="9217024" cy="40011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3969638"/>
            <a:ext cx="11305256" cy="212365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p>
        </p:txBody>
      </p:sp>
    </p:spTree>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407368"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3863752"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6" name="TextBox 5">
            <a:extLst>
              <a:ext uri="{FF2B5EF4-FFF2-40B4-BE49-F238E27FC236}">
                <a16:creationId xmlns:a16="http://schemas.microsoft.com/office/drawing/2014/main" id="{19715690-C838-40FB-9DB7-5A8D56AB9BA3}"/>
              </a:ext>
            </a:extLst>
          </p:cNvPr>
          <p:cNvSpPr txBox="1"/>
          <p:nvPr/>
        </p:nvSpPr>
        <p:spPr>
          <a:xfrm>
            <a:off x="407368" y="2276872"/>
            <a:ext cx="11521280"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MINUS</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Tree>
    <p:extLst>
      <p:ext uri="{BB962C8B-B14F-4D97-AF65-F5344CB8AC3E}">
        <p14:creationId xmlns:p14="http://schemas.microsoft.com/office/powerpoint/2010/main" val="326576882"/>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85146" y="4215859"/>
            <a:ext cx="11815510" cy="2400657"/>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dirty="0">
                <a:solidFill>
                  <a:srgbClr val="669900"/>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m  </a:t>
            </a:r>
            <a:r>
              <a:rPr lang="en-IN" dirty="0">
                <a:solidFill>
                  <a:srgbClr val="0077AA"/>
                </a:solidFill>
                <a:latin typeface="Liberation Mono"/>
              </a:rPr>
              <a:t>WHERE</a:t>
            </a:r>
            <a:r>
              <a:rPr lang="en-IN" dirty="0">
                <a:latin typeface="Liberation Mono"/>
                <a:cs typeface="Arial" panose="020B0604020202020204" pitchFamily="34" charset="0"/>
              </a:rPr>
              <a:t> m.deptno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IN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f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'F'</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m  </a:t>
            </a:r>
            <a:r>
              <a:rPr lang="en-IN" dirty="0">
                <a:solidFill>
                  <a:srgbClr val="0077AA"/>
                </a:solidFill>
                <a:latin typeface="Liberation Mono"/>
              </a:rPr>
              <a:t>WHERE</a:t>
            </a:r>
            <a:r>
              <a:rPr lang="en-IN" dirty="0">
                <a:latin typeface="Liberation Mono"/>
                <a:cs typeface="Arial" panose="020B0604020202020204" pitchFamily="34" charset="0"/>
              </a:rPr>
              <a:t> m.deptno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f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D40451BB-205D-44F8-AF81-31A7ACDF308C}"/>
              </a:ext>
            </a:extLst>
          </p:cNvPr>
          <p:cNvSpPr/>
          <p:nvPr/>
        </p:nvSpPr>
        <p:spPr>
          <a:xfrm>
            <a:off x="191344" y="2307064"/>
            <a:ext cx="1181551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140713"/>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999999"/>
                </a:solidFill>
                <a:latin typeface="Liberation Mono"/>
                <a:cs typeface="Arial" panose="020B0604020202020204" pitchFamily="34" charset="0"/>
              </a:rPr>
              <a:t>]</a:t>
            </a:r>
            <a:endParaRPr lang="en-IN" sz="2000" dirty="0">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476672"/>
            <a:ext cx="1326004" cy="523220"/>
          </a:xfrm>
          <a:prstGeom prst="rect">
            <a:avLst/>
          </a:prstGeom>
        </p:spPr>
        <p:txBody>
          <a:bodyPr wrap="squar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solidFill>
                  <a:schemeClr val="bg1">
                    <a:lumMod val="65000"/>
                  </a:schemeClr>
                </a:solidFill>
                <a:latin typeface="Liberation Mono"/>
                <a:cs typeface="Arial" panose="020B0604020202020204" pitchFamily="34" charset="0"/>
              </a:rPr>
              <a:t>)</a:t>
            </a:r>
            <a:r>
              <a:rPr lang="en-US" dirty="0">
                <a:latin typeface="Liberation Mono"/>
              </a:rPr>
              <a:t> R1, duplicate.* </a:t>
            </a:r>
            <a:r>
              <a:rPr lang="en-US" dirty="0">
                <a:solidFill>
                  <a:srgbClr val="0077AA"/>
                </a:solidFill>
                <a:latin typeface="Liberation Mono"/>
              </a:rPr>
              <a:t>FROM</a:t>
            </a:r>
            <a:r>
              <a:rPr lang="en-US" dirty="0">
                <a:latin typeface="Liberation Mono"/>
              </a:rPr>
              <a:t> duplicate</a:t>
            </a:r>
            <a:r>
              <a:rPr lang="en-US" dirty="0">
                <a:solidFill>
                  <a:schemeClr val="bg1">
                    <a:lumMod val="65000"/>
                  </a:schemeClr>
                </a:solidFill>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2" name="Rectangle 1"/>
          <p:cNvSpPr/>
          <p:nvPr/>
        </p:nvSpPr>
        <p:spPr>
          <a:xfrm>
            <a:off x="58010" y="4313798"/>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newbooks;</a:t>
            </a:r>
            <a:endParaRPr lang="en-US" dirty="0">
              <a:latin typeface="Liberation Mono"/>
              <a:cs typeface="Arial" panose="020B0604020202020204"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pic>
        <p:nvPicPr>
          <p:cNvPr id="6" name="Picture 5">
            <a:extLst>
              <a:ext uri="{FF2B5EF4-FFF2-40B4-BE49-F238E27FC236}">
                <a16:creationId xmlns:a16="http://schemas.microsoft.com/office/drawing/2014/main" id="{FB1C9E7E-FD79-492D-B708-5B61D26163B7}"/>
              </a:ext>
            </a:extLst>
          </p:cNvPr>
          <p:cNvPicPr>
            <a:picLocks noChangeAspect="1"/>
          </p:cNvPicPr>
          <p:nvPr/>
        </p:nvPicPr>
        <p:blipFill>
          <a:blip r:embed="rId3"/>
          <a:stretch>
            <a:fillRect/>
          </a:stretch>
        </p:blipFill>
        <p:spPr>
          <a:xfrm>
            <a:off x="8760295" y="843282"/>
            <a:ext cx="3113185" cy="5856103"/>
          </a:xfrm>
          <a:prstGeom prst="rect">
            <a:avLst/>
          </a:prstGeom>
        </p:spPr>
      </p:pic>
      <p:grpSp>
        <p:nvGrpSpPr>
          <p:cNvPr id="24" name="Group 23">
            <a:extLst>
              <a:ext uri="{FF2B5EF4-FFF2-40B4-BE49-F238E27FC236}">
                <a16:creationId xmlns:a16="http://schemas.microsoft.com/office/drawing/2014/main" id="{AD4E163E-4146-4711-9707-AE6B83E0753A}"/>
              </a:ext>
            </a:extLst>
          </p:cNvPr>
          <p:cNvGrpSpPr/>
          <p:nvPr/>
        </p:nvGrpSpPr>
        <p:grpSpPr>
          <a:xfrm>
            <a:off x="191344" y="495504"/>
            <a:ext cx="8371935" cy="3653576"/>
            <a:chOff x="191344" y="495504"/>
            <a:chExt cx="7940625" cy="3437553"/>
          </a:xfrm>
        </p:grpSpPr>
        <p:sp>
          <p:nvSpPr>
            <p:cNvPr id="25" name="Rectangle 24">
              <a:extLst>
                <a:ext uri="{FF2B5EF4-FFF2-40B4-BE49-F238E27FC236}">
                  <a16:creationId xmlns:a16="http://schemas.microsoft.com/office/drawing/2014/main" id="{3503CE00-4AED-4386-8B1F-1FD676E6251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49EFBB9B-CDFF-490A-9154-7465D5C070D8}"/>
                </a:ext>
              </a:extLst>
            </p:cNvPr>
            <p:cNvPicPr>
              <a:picLocks noChangeAspect="1"/>
            </p:cNvPicPr>
            <p:nvPr/>
          </p:nvPicPr>
          <p:blipFill>
            <a:blip r:embed="rId4"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AA47F647-76FD-4C41-AC96-61DD26F17F34}"/>
                </a:ext>
              </a:extLst>
            </p:cNvPr>
            <p:cNvPicPr>
              <a:picLocks noChangeAspect="1"/>
            </p:cNvPicPr>
            <p:nvPr/>
          </p:nvPicPr>
          <p:blipFill>
            <a:blip r:embed="rId5"/>
            <a:stretch>
              <a:fillRect/>
            </a:stretch>
          </p:blipFill>
          <p:spPr>
            <a:xfrm>
              <a:off x="4323836" y="844682"/>
              <a:ext cx="3808133" cy="2988000"/>
            </a:xfrm>
            <a:prstGeom prst="rect">
              <a:avLst/>
            </a:prstGeom>
          </p:spPr>
        </p:pic>
      </p:grpSp>
      <p:sp>
        <p:nvSpPr>
          <p:cNvPr id="31" name="Rectangle 30">
            <a:extLst>
              <a:ext uri="{FF2B5EF4-FFF2-40B4-BE49-F238E27FC236}">
                <a16:creationId xmlns:a16="http://schemas.microsoft.com/office/drawing/2014/main" id="{B3B33C9F-E072-4204-BB99-E400222837A5}"/>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6"/>
          <a:stretch>
            <a:fillRect/>
          </a:stretch>
        </p:blipFill>
        <p:spPr>
          <a:xfrm>
            <a:off x="6269514" y="5157192"/>
            <a:ext cx="2392274" cy="1316915"/>
          </a:xfrm>
          <a:prstGeom prst="rect">
            <a:avLst/>
          </a:prstGeom>
        </p:spPr>
      </p:pic>
    </p:spTree>
    <p:extLst>
      <p:ext uri="{BB962C8B-B14F-4D97-AF65-F5344CB8AC3E}">
        <p14:creationId xmlns:p14="http://schemas.microsoft.com/office/powerpoint/2010/main" val="3399317966"/>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21" name="Rectangle 20">
            <a:extLst>
              <a:ext uri="{FF2B5EF4-FFF2-40B4-BE49-F238E27FC236}">
                <a16:creationId xmlns:a16="http://schemas.microsoft.com/office/drawing/2014/main" id="{ADCE4F3E-6B42-47A8-BCF6-BB99F0D92E37}"/>
              </a:ext>
            </a:extLst>
          </p:cNvPr>
          <p:cNvSpPr/>
          <p:nvPr/>
        </p:nvSpPr>
        <p:spPr>
          <a:xfrm>
            <a:off x="191345" y="4222830"/>
            <a:ext cx="8821701"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9" name="Group 8">
            <a:extLst>
              <a:ext uri="{FF2B5EF4-FFF2-40B4-BE49-F238E27FC236}">
                <a16:creationId xmlns:a16="http://schemas.microsoft.com/office/drawing/2014/main" id="{EFAA22AC-C71C-43C7-A786-370598B2F456}"/>
              </a:ext>
            </a:extLst>
          </p:cNvPr>
          <p:cNvGrpSpPr/>
          <p:nvPr/>
        </p:nvGrpSpPr>
        <p:grpSpPr>
          <a:xfrm>
            <a:off x="191344" y="495504"/>
            <a:ext cx="8371935" cy="3653576"/>
            <a:chOff x="191344" y="495504"/>
            <a:chExt cx="7940625" cy="3437553"/>
          </a:xfrm>
        </p:grpSpPr>
        <p:sp>
          <p:nvSpPr>
            <p:cNvPr id="5" name="Rectangle 4">
              <a:extLst>
                <a:ext uri="{FF2B5EF4-FFF2-40B4-BE49-F238E27FC236}">
                  <a16:creationId xmlns:a16="http://schemas.microsoft.com/office/drawing/2014/main" id="{738E164C-35C2-4E50-AEE3-69A64CAB6FD3}"/>
                </a:ext>
              </a:extLst>
            </p:cNvPr>
            <p:cNvSpPr/>
            <p:nvPr/>
          </p:nvSpPr>
          <p:spPr>
            <a:xfrm>
              <a:off x="3015745" y="495504"/>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1038F296-3ED9-4301-8EEB-4F292BB5DE95}"/>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15" name="Picture 14">
              <a:extLst>
                <a:ext uri="{FF2B5EF4-FFF2-40B4-BE49-F238E27FC236}">
                  <a16:creationId xmlns:a16="http://schemas.microsoft.com/office/drawing/2014/main" id="{17A1FAC2-EF75-47F8-9A4C-B54BF4084E9A}"/>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17" name="Picture 16">
              <a:extLst>
                <a:ext uri="{FF2B5EF4-FFF2-40B4-BE49-F238E27FC236}">
                  <a16:creationId xmlns:a16="http://schemas.microsoft.com/office/drawing/2014/main" id="{66EA8238-F842-46D6-92A9-E7AB3661CF04}"/>
                </a:ext>
              </a:extLst>
            </p:cNvPr>
            <p:cNvPicPr>
              <a:picLocks noChangeAspect="1"/>
            </p:cNvPicPr>
            <p:nvPr/>
          </p:nvPicPr>
          <p:blipFill>
            <a:blip r:embed="rId3"/>
            <a:stretch>
              <a:fillRect/>
            </a:stretch>
          </p:blipFill>
          <p:spPr>
            <a:xfrm>
              <a:off x="4323836" y="844682"/>
              <a:ext cx="3808133" cy="2988000"/>
            </a:xfrm>
            <a:prstGeom prst="rect">
              <a:avLst/>
            </a:prstGeom>
          </p:spPr>
        </p:pic>
      </p:grpSp>
      <p:sp>
        <p:nvSpPr>
          <p:cNvPr id="19" name="Rectangle 18">
            <a:extLst>
              <a:ext uri="{FF2B5EF4-FFF2-40B4-BE49-F238E27FC236}">
                <a16:creationId xmlns:a16="http://schemas.microsoft.com/office/drawing/2014/main" id="{0E305B3C-25C0-4182-B3F9-6034EFE641D6}"/>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4"/>
          <a:stretch>
            <a:fillRect/>
          </a:stretch>
        </p:blipFill>
        <p:spPr>
          <a:xfrm>
            <a:off x="6269514" y="5144486"/>
            <a:ext cx="2394000" cy="1340640"/>
          </a:xfrm>
          <a:prstGeom prst="rect">
            <a:avLst/>
          </a:prstGeom>
        </p:spPr>
      </p:pic>
      <p:pic>
        <p:nvPicPr>
          <p:cNvPr id="13" name="Picture 12">
            <a:extLst>
              <a:ext uri="{FF2B5EF4-FFF2-40B4-BE49-F238E27FC236}">
                <a16:creationId xmlns:a16="http://schemas.microsoft.com/office/drawing/2014/main" id="{C08A8718-9CA1-4578-B821-7F02B9EA8235}"/>
              </a:ext>
            </a:extLst>
          </p:cNvPr>
          <p:cNvPicPr>
            <a:picLocks noChangeAspect="1"/>
          </p:cNvPicPr>
          <p:nvPr/>
        </p:nvPicPr>
        <p:blipFill>
          <a:blip r:embed="rId5"/>
          <a:stretch>
            <a:fillRect/>
          </a:stretch>
        </p:blipFill>
        <p:spPr>
          <a:xfrm>
            <a:off x="8760295" y="843282"/>
            <a:ext cx="3113185" cy="5856103"/>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191344" y="6084004"/>
            <a:ext cx="577748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p:txBody>
      </p:sp>
    </p:spTree>
    <p:extLst>
      <p:ext uri="{BB962C8B-B14F-4D97-AF65-F5344CB8AC3E}">
        <p14:creationId xmlns:p14="http://schemas.microsoft.com/office/powerpoint/2010/main" val="1333351723"/>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04930" y="1037151"/>
            <a:ext cx="109316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187268" y="3156731"/>
            <a:ext cx="118853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oldbook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4">
                    <a:lumMod val="50000"/>
                  </a:schemeClr>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newbook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.id and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.name =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p:cNvSpPr/>
          <p:nvPr/>
        </p:nvSpPr>
        <p:spPr>
          <a:xfrm>
            <a:off x="191344" y="1807842"/>
            <a:ext cx="11665296"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2604389177"/>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BFE43AA0-1450-4090-8504-3482DE1F7A94}"/>
              </a:ext>
            </a:extLst>
          </p:cNvPr>
          <p:cNvSpPr/>
          <p:nvPr/>
        </p:nvSpPr>
        <p:spPr>
          <a:xfrm>
            <a:off x="214492" y="4433315"/>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1DAF976E-8C62-464C-9662-FF47B802E011}"/>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24" name="Group 23">
            <a:extLst>
              <a:ext uri="{FF2B5EF4-FFF2-40B4-BE49-F238E27FC236}">
                <a16:creationId xmlns:a16="http://schemas.microsoft.com/office/drawing/2014/main" id="{C1C9ACC2-728C-4047-8F86-32F4920CBAF7}"/>
              </a:ext>
            </a:extLst>
          </p:cNvPr>
          <p:cNvGrpSpPr/>
          <p:nvPr/>
        </p:nvGrpSpPr>
        <p:grpSpPr>
          <a:xfrm>
            <a:off x="191344" y="548680"/>
            <a:ext cx="8371935" cy="3653576"/>
            <a:chOff x="191344" y="495504"/>
            <a:chExt cx="7940625" cy="3437553"/>
          </a:xfrm>
        </p:grpSpPr>
        <p:sp>
          <p:nvSpPr>
            <p:cNvPr id="25" name="Rectangle 24">
              <a:extLst>
                <a:ext uri="{FF2B5EF4-FFF2-40B4-BE49-F238E27FC236}">
                  <a16:creationId xmlns:a16="http://schemas.microsoft.com/office/drawing/2014/main" id="{DA12BA97-45BD-4301-B558-75E0D5CC269D}"/>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AD0A934F-90A2-4C6F-B26F-8CA7535749FC}"/>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27F725E9-D1A2-4177-9736-7C3F03010FE7}"/>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5B82DA9A-7624-4B52-9574-49E245887AE6}"/>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3" name="Picture 2">
            <a:extLst>
              <a:ext uri="{FF2B5EF4-FFF2-40B4-BE49-F238E27FC236}">
                <a16:creationId xmlns:a16="http://schemas.microsoft.com/office/drawing/2014/main" id="{E7D0A30E-852B-4404-8CD2-20CE271BEDAA}"/>
              </a:ext>
            </a:extLst>
          </p:cNvPr>
          <p:cNvPicPr>
            <a:picLocks noChangeAspect="1"/>
          </p:cNvPicPr>
          <p:nvPr/>
        </p:nvPicPr>
        <p:blipFill>
          <a:blip r:embed="rId4"/>
          <a:stretch>
            <a:fillRect/>
          </a:stretch>
        </p:blipFill>
        <p:spPr>
          <a:xfrm>
            <a:off x="8764801" y="855007"/>
            <a:ext cx="2969894" cy="1997929"/>
          </a:xfrm>
          <a:prstGeom prst="rect">
            <a:avLst/>
          </a:prstGeom>
        </p:spPr>
      </p:pic>
    </p:spTree>
    <p:extLst>
      <p:ext uri="{BB962C8B-B14F-4D97-AF65-F5344CB8AC3E}">
        <p14:creationId xmlns:p14="http://schemas.microsoft.com/office/powerpoint/2010/main" val="3391733605"/>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7" name="Rectangle 6"/>
          <p:cNvSpPr/>
          <p:nvPr/>
        </p:nvSpPr>
        <p:spPr>
          <a:xfrm>
            <a:off x="119336"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505E84F7-849C-461F-9AED-8ECCF4F8532A}"/>
              </a:ext>
            </a:extLst>
          </p:cNvPr>
          <p:cNvSpPr/>
          <p:nvPr/>
        </p:nvSpPr>
        <p:spPr>
          <a:xfrm>
            <a:off x="407368" y="1037151"/>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7368" y="1807842"/>
            <a:ext cx="11449272"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444002413"/>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9840"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a:t>
            </a:r>
          </a:p>
        </p:txBody>
      </p:sp>
      <p:sp>
        <p:nvSpPr>
          <p:cNvPr id="5" name="TextBox 4">
            <a:extLst>
              <a:ext uri="{FF2B5EF4-FFF2-40B4-BE49-F238E27FC236}">
                <a16:creationId xmlns:a16="http://schemas.microsoft.com/office/drawing/2014/main" id="{4E395F36-72A8-4C1C-AA61-8A4BAB3DF1C7}"/>
              </a:ext>
            </a:extLst>
          </p:cNvPr>
          <p:cNvSpPr txBox="1"/>
          <p:nvPr/>
        </p:nvSpPr>
        <p:spPr>
          <a:xfrm>
            <a:off x="0"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newbooks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pic>
        <p:nvPicPr>
          <p:cNvPr id="6" name="Picture 5">
            <a:extLst>
              <a:ext uri="{FF2B5EF4-FFF2-40B4-BE49-F238E27FC236}">
                <a16:creationId xmlns:a16="http://schemas.microsoft.com/office/drawing/2014/main" id="{62BD4C1B-C095-470B-AAB2-204A33FE7556}"/>
              </a:ext>
            </a:extLst>
          </p:cNvPr>
          <p:cNvPicPr>
            <a:picLocks noChangeAspect="1"/>
          </p:cNvPicPr>
          <p:nvPr/>
        </p:nvPicPr>
        <p:blipFill>
          <a:blip r:embed="rId2"/>
          <a:stretch>
            <a:fillRect/>
          </a:stretch>
        </p:blipFill>
        <p:spPr>
          <a:xfrm>
            <a:off x="8760296" y="1389284"/>
            <a:ext cx="3302528" cy="2461884"/>
          </a:xfrm>
          <a:prstGeom prst="rect">
            <a:avLst/>
          </a:prstGeom>
        </p:spPr>
      </p:pic>
      <p:pic>
        <p:nvPicPr>
          <p:cNvPr id="7" name="Picture 6">
            <a:extLst>
              <a:ext uri="{FF2B5EF4-FFF2-40B4-BE49-F238E27FC236}">
                <a16:creationId xmlns:a16="http://schemas.microsoft.com/office/drawing/2014/main" id="{BA67D6DF-A896-498A-B676-90FDEE4ED2C7}"/>
              </a:ext>
            </a:extLst>
          </p:cNvPr>
          <p:cNvPicPr>
            <a:picLocks noChangeAspect="1"/>
          </p:cNvPicPr>
          <p:nvPr/>
        </p:nvPicPr>
        <p:blipFill>
          <a:blip r:embed="rId3"/>
          <a:stretch>
            <a:fillRect/>
          </a:stretch>
        </p:blipFill>
        <p:spPr>
          <a:xfrm>
            <a:off x="8760296" y="4197595"/>
            <a:ext cx="3204358" cy="2461885"/>
          </a:xfrm>
          <a:prstGeom prst="rect">
            <a:avLst/>
          </a:prstGeom>
        </p:spPr>
      </p:pic>
      <p:sp>
        <p:nvSpPr>
          <p:cNvPr id="8" name="Rectangle 7">
            <a:extLst>
              <a:ext uri="{FF2B5EF4-FFF2-40B4-BE49-F238E27FC236}">
                <a16:creationId xmlns:a16="http://schemas.microsoft.com/office/drawing/2014/main" id="{F35E49B3-82E2-4E82-8BB3-C9C5039352B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69B6E850-9F8C-41B5-AF55-81BEAC92BF76}"/>
              </a:ext>
            </a:extLst>
          </p:cNvPr>
          <p:cNvSpPr/>
          <p:nvPr/>
        </p:nvSpPr>
        <p:spPr>
          <a:xfrm>
            <a:off x="8808439"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4" name="Rectangle 13">
            <a:extLst>
              <a:ext uri="{FF2B5EF4-FFF2-40B4-BE49-F238E27FC236}">
                <a16:creationId xmlns:a16="http://schemas.microsoft.com/office/drawing/2014/main" id="{36F32844-26C0-4E9F-AC3B-32C212CFD768}"/>
              </a:ext>
            </a:extLst>
          </p:cNvPr>
          <p:cNvSpPr/>
          <p:nvPr/>
        </p:nvSpPr>
        <p:spPr>
          <a:xfrm>
            <a:off x="335360" y="4091472"/>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3FF3DFBA-41F0-4568-AF49-A40D46AFB10F}"/>
              </a:ext>
            </a:extLst>
          </p:cNvPr>
          <p:cNvSpPr/>
          <p:nvPr/>
        </p:nvSpPr>
        <p:spPr>
          <a:xfrm>
            <a:off x="119336" y="4460805"/>
            <a:ext cx="8280920" cy="156966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9" name="Rectangle 18">
            <a:extLst>
              <a:ext uri="{FF2B5EF4-FFF2-40B4-BE49-F238E27FC236}">
                <a16:creationId xmlns:a16="http://schemas.microsoft.com/office/drawing/2014/main" id="{02AEFF05-B311-4076-8303-558EE8F5EF4B}"/>
              </a:ext>
            </a:extLst>
          </p:cNvPr>
          <p:cNvSpPr/>
          <p:nvPr/>
        </p:nvSpPr>
        <p:spPr>
          <a:xfrm>
            <a:off x="8822240" y="371703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17" name="Group 16">
            <a:extLst>
              <a:ext uri="{FF2B5EF4-FFF2-40B4-BE49-F238E27FC236}">
                <a16:creationId xmlns:a16="http://schemas.microsoft.com/office/drawing/2014/main" id="{19728BB7-D3A5-4D9A-BE64-56214396A434}"/>
              </a:ext>
            </a:extLst>
          </p:cNvPr>
          <p:cNvGrpSpPr/>
          <p:nvPr/>
        </p:nvGrpSpPr>
        <p:grpSpPr>
          <a:xfrm>
            <a:off x="191344" y="548680"/>
            <a:ext cx="8371935" cy="3653576"/>
            <a:chOff x="191344" y="495504"/>
            <a:chExt cx="7940625" cy="3437553"/>
          </a:xfrm>
        </p:grpSpPr>
        <p:sp>
          <p:nvSpPr>
            <p:cNvPr id="18" name="Rectangle 17">
              <a:extLst>
                <a:ext uri="{FF2B5EF4-FFF2-40B4-BE49-F238E27FC236}">
                  <a16:creationId xmlns:a16="http://schemas.microsoft.com/office/drawing/2014/main" id="{57542A80-C0EE-4938-A674-2AE8F2D3E22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2" name="Rectangle 21">
              <a:extLst>
                <a:ext uri="{FF2B5EF4-FFF2-40B4-BE49-F238E27FC236}">
                  <a16:creationId xmlns:a16="http://schemas.microsoft.com/office/drawing/2014/main" id="{99C153AE-A525-41F7-BFB3-A81FEEF6598A}"/>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3" name="Picture 22">
              <a:extLst>
                <a:ext uri="{FF2B5EF4-FFF2-40B4-BE49-F238E27FC236}">
                  <a16:creationId xmlns:a16="http://schemas.microsoft.com/office/drawing/2014/main" id="{6B804F41-40B4-4932-99DA-B1BA38FC829F}"/>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4" name="Picture 23">
              <a:extLst>
                <a:ext uri="{FF2B5EF4-FFF2-40B4-BE49-F238E27FC236}">
                  <a16:creationId xmlns:a16="http://schemas.microsoft.com/office/drawing/2014/main" id="{6A8B8A35-1D50-40AC-8A9D-33A51E017220}"/>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5" name="Picture 4">
            <a:extLst>
              <a:ext uri="{FF2B5EF4-FFF2-40B4-BE49-F238E27FC236}">
                <a16:creationId xmlns:a16="http://schemas.microsoft.com/office/drawing/2014/main" id="{E2BE9557-1ACE-42FA-A1E2-5D4A4C85BD46}"/>
              </a:ext>
            </a:extLst>
          </p:cNvPr>
          <p:cNvPicPr>
            <a:picLocks noChangeAspect="1"/>
          </p:cNvPicPr>
          <p:nvPr/>
        </p:nvPicPr>
        <p:blipFill>
          <a:blip r:embed="rId4"/>
          <a:stretch>
            <a:fillRect/>
          </a:stretch>
        </p:blipFill>
        <p:spPr>
          <a:xfrm>
            <a:off x="8859890" y="933649"/>
            <a:ext cx="2961038" cy="2207319"/>
          </a:xfrm>
          <a:prstGeom prst="rect">
            <a:avLst/>
          </a:prstGeom>
        </p:spPr>
      </p:pic>
      <p:pic>
        <p:nvPicPr>
          <p:cNvPr id="6" name="Picture 5">
            <a:extLst>
              <a:ext uri="{FF2B5EF4-FFF2-40B4-BE49-F238E27FC236}">
                <a16:creationId xmlns:a16="http://schemas.microsoft.com/office/drawing/2014/main" id="{B7BF8541-7B29-454C-97B6-C4135036CAF1}"/>
              </a:ext>
            </a:extLst>
          </p:cNvPr>
          <p:cNvPicPr>
            <a:picLocks noChangeAspect="1"/>
          </p:cNvPicPr>
          <p:nvPr/>
        </p:nvPicPr>
        <p:blipFill>
          <a:blip r:embed="rId5"/>
          <a:stretch>
            <a:fillRect/>
          </a:stretch>
        </p:blipFill>
        <p:spPr>
          <a:xfrm>
            <a:off x="8808438" y="4344913"/>
            <a:ext cx="2961038" cy="2274944"/>
          </a:xfrm>
          <a:prstGeom prst="rect">
            <a:avLst/>
          </a:prstGeom>
        </p:spPr>
      </p:pic>
    </p:spTree>
    <p:extLst>
      <p:ext uri="{BB962C8B-B14F-4D97-AF65-F5344CB8AC3E}">
        <p14:creationId xmlns:p14="http://schemas.microsoft.com/office/powerpoint/2010/main" val="26627202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4678204"/>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r>
              <a:rPr lang="en-US" sz="2000" dirty="0">
                <a:latin typeface="Arial" panose="020B0604020202020204" pitchFamily="34" charset="0"/>
                <a:cs typeface="Arial" pitchFamily="34" charset="0"/>
              </a:rPr>
              <a:t>They are </a:t>
            </a:r>
            <a:r>
              <a:rPr lang="en-US" sz="2000" dirty="0">
                <a:solidFill>
                  <a:schemeClr val="bg1">
                    <a:lumMod val="50000"/>
                  </a:schemeClr>
                </a:solidFill>
                <a:latin typeface="Arial" panose="020B0604020202020204" pitchFamily="34" charset="0"/>
                <a:cs typeface="Arial" pitchFamily="34" charset="0"/>
              </a:rPr>
              <a:t>. . .</a:t>
            </a:r>
            <a:r>
              <a:rPr lang="en-US" sz="2000" dirty="0">
                <a:latin typeface="Arial" panose="020B0604020202020204" pitchFamily="34" charset="0"/>
                <a:cs typeface="Arial" pitchFamily="34" charset="0"/>
              </a:rPr>
              <a:t> . . </a:t>
            </a:r>
          </a:p>
          <a:p>
            <a:r>
              <a:rPr lang="en-US" sz="800" dirty="0">
                <a:latin typeface="Arial" panose="020B0604020202020204" pitchFamily="34" charset="0"/>
                <a:cs typeface="Arial" pitchFamily="34" charset="0"/>
              </a:rPr>
              <a:t>           </a:t>
            </a:r>
          </a:p>
          <a:p>
            <a:r>
              <a:rPr lang="en-US" sz="2000" dirty="0">
                <a:latin typeface="Arial" panose="020B0604020202020204" pitchFamily="34" charset="0"/>
                <a:cs typeface="Arial" pitchFamily="34" charset="0"/>
              </a:rPr>
              <a:t>       </a:t>
            </a:r>
            <a:endParaRPr lang="en-US" sz="1000" dirty="0">
              <a:latin typeface="Arial" panose="020B0604020202020204" pitchFamily="34" charset="0"/>
              <a:cs typeface="Arial" pitchFamily="34" charset="0"/>
            </a:endParaRPr>
          </a:p>
          <a:p>
            <a:pPr marL="914400" lvl="1" indent="-457200">
              <a:lnSpc>
                <a:spcPct val="150000"/>
              </a:lnSpc>
              <a:buFont typeface="+mj-lt"/>
              <a:buAutoNum type="arabicPeriod"/>
            </a:pPr>
            <a:r>
              <a:rPr lang="en-IN" sz="2000" dirty="0">
                <a:latin typeface="Gill Sans MT (Body)"/>
              </a:rPr>
              <a:t>Presentation </a:t>
            </a:r>
            <a:r>
              <a:rPr lang="en-US" sz="2000" dirty="0">
                <a:latin typeface="Gill Sans MT (Body)"/>
              </a:rPr>
              <a:t>Tier</a:t>
            </a:r>
            <a:r>
              <a:rPr lang="en-IN" sz="2000" dirty="0">
                <a:latin typeface="Gill Sans MT (Body)"/>
              </a:rPr>
              <a:t> [ </a:t>
            </a:r>
            <a:r>
              <a:rPr lang="en-US" sz="2000" dirty="0">
                <a:latin typeface="Gill Sans MT (Body)"/>
              </a:rPr>
              <a:t>UI</a:t>
            </a:r>
            <a:r>
              <a:rPr lang="en-IN" sz="2000" dirty="0">
                <a:latin typeface="Gill Sans MT (Body)"/>
              </a:rPr>
              <a:t> ] </a:t>
            </a:r>
            <a:endParaRPr lang="en-US" sz="2000" dirty="0">
              <a:latin typeface="Gill Sans MT (Body)"/>
              <a:cs typeface="Arial" pitchFamily="34" charset="0"/>
            </a:endParaRPr>
          </a:p>
          <a:p>
            <a:pPr marL="914400" lvl="1" indent="-457200">
              <a:lnSpc>
                <a:spcPct val="150000"/>
              </a:lnSpc>
              <a:buFont typeface="+mj-lt"/>
              <a:buAutoNum type="arabicPeriod"/>
            </a:pPr>
            <a:r>
              <a:rPr lang="en-IN" sz="2000" dirty="0">
                <a:latin typeface="Gill Sans MT (Body)"/>
              </a:rPr>
              <a:t>Application </a:t>
            </a:r>
            <a:r>
              <a:rPr lang="en-US" sz="2000" dirty="0">
                <a:latin typeface="Gill Sans MT (Body)"/>
              </a:rPr>
              <a:t>Tier</a:t>
            </a:r>
            <a:r>
              <a:rPr lang="en-IN" sz="2000" dirty="0">
                <a:latin typeface="Gill Sans MT (Body)"/>
              </a:rPr>
              <a:t> [ Server Application and Client Application ] </a:t>
            </a:r>
            <a:endParaRPr lang="en-US" sz="2000" dirty="0">
              <a:latin typeface="Gill Sans MT (Body)"/>
              <a:cs typeface="Arial" pitchFamily="34" charset="0"/>
            </a:endParaRPr>
          </a:p>
          <a:p>
            <a:pPr marL="914400" lvl="1" indent="-457200">
              <a:lnSpc>
                <a:spcPct val="150000"/>
              </a:lnSpc>
              <a:buFont typeface="+mj-lt"/>
              <a:buAutoNum type="arabicPeriod"/>
            </a:pPr>
            <a:r>
              <a:rPr lang="en-IN" sz="2000" dirty="0">
                <a:solidFill>
                  <a:srgbClr val="F63122"/>
                </a:solidFill>
                <a:latin typeface="Gill Sans MT (Body)"/>
              </a:rPr>
              <a:t>Data </a:t>
            </a:r>
            <a:r>
              <a:rPr lang="en-US" sz="2000" dirty="0">
                <a:solidFill>
                  <a:srgbClr val="F63122"/>
                </a:solidFill>
                <a:latin typeface="Gill Sans MT (Body)"/>
              </a:rPr>
              <a:t>Tier [</a:t>
            </a:r>
            <a:r>
              <a:rPr lang="en-IN" sz="2000" dirty="0">
                <a:solidFill>
                  <a:srgbClr val="F63122"/>
                </a:solidFill>
                <a:latin typeface="Gill Sans MT (Body)"/>
              </a:rPr>
              <a:t> Data Access Object (DAO) / Data Access Layer (DAL) ]</a:t>
            </a:r>
            <a:r>
              <a:rPr lang="en-IN" sz="2000" dirty="0">
                <a:solidFill>
                  <a:srgbClr val="C00000"/>
                </a:solidFill>
                <a:latin typeface="Gill Sans MT (Body)"/>
              </a:rPr>
              <a:t> </a:t>
            </a:r>
            <a:r>
              <a:rPr lang="en-IN" sz="2000" dirty="0">
                <a:latin typeface="Gill Sans MT (Body)"/>
              </a:rPr>
              <a:t>{ Flat Files | RDBMS | NoSQL</a:t>
            </a:r>
            <a:r>
              <a:rPr lang="en-US" sz="2000" dirty="0">
                <a:latin typeface="Gill Sans MT (Body)"/>
              </a:rPr>
              <a:t> } </a:t>
            </a:r>
            <a:endParaRPr lang="en-US" sz="2000" dirty="0">
              <a:latin typeface="Gill Sans MT (Body)"/>
              <a:cs typeface="Arial" pitchFamily="34" charset="0"/>
            </a:endParaRPr>
          </a:p>
          <a:p>
            <a:endParaRPr lang="en-US" sz="1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113" indent="-90011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27392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
                                            <p:txEl>
                                              <p:pRg st="10" end="1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5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5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50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50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50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dirty="0">
                <a:solidFill>
                  <a:srgbClr val="0077AA"/>
                </a:solidFill>
                <a:latin typeface="Liberation Mono"/>
              </a:rPr>
              <a:t> [AS] SELECT * FROM </a:t>
            </a:r>
            <a:r>
              <a:rPr lang="en-IN" sz="2000" dirty="0">
                <a:latin typeface="Liberation Mono"/>
              </a:rPr>
              <a:t>orig_tbl;</a:t>
            </a:r>
            <a:endParaRPr lang="en-US" sz="2000" dirty="0">
              <a:latin typeface="Liberation Mono"/>
            </a:endParaRPr>
          </a:p>
        </p:txBody>
      </p:sp>
      <p:sp>
        <p:nvSpPr>
          <p:cNvPr id="8" name="Rectangle 7"/>
          <p:cNvSpPr/>
          <p:nvPr/>
        </p:nvSpPr>
        <p:spPr>
          <a:xfrm>
            <a:off x="407368" y="3147933"/>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50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5146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335360" y="980728"/>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75696"/>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7464152" y="32229"/>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
        <p:nvSpPr>
          <p:cNvPr id="9" name="TextBox 8">
            <a:extLst>
              <a:ext uri="{FF2B5EF4-FFF2-40B4-BE49-F238E27FC236}">
                <a16:creationId xmlns:a16="http://schemas.microsoft.com/office/drawing/2014/main" id="{01EF03BE-07E8-C0D0-AEC5-A97AC72145DA}"/>
              </a:ext>
            </a:extLst>
          </p:cNvPr>
          <p:cNvSpPr txBox="1"/>
          <p:nvPr/>
        </p:nvSpPr>
        <p:spPr>
          <a:xfrm>
            <a:off x="263352" y="3140968"/>
            <a:ext cx="11593288" cy="360098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is automatically locked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ROW LOCKING IS AUTOMATIC IN MYSQL AND ORACLE.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becomes READ ONLY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from that table; they will view the old data before your changes.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rows into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"other" rows of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No other user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your locked row, till you have issued a Rollback or Commit.</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To lock the rows manually you require SELECT statement with a FOR UPDATE clause.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1" dirty="0">
                <a:latin typeface="Arial" panose="020B0604020202020204" pitchFamily="34" charset="0"/>
                <a:cs typeface="Arial" panose="020B0604020202020204" pitchFamily="34" charset="0"/>
              </a:rPr>
              <a:t>LOCKS ARE AUTOMATICALLY RELEASED WHEN YOU ROLLBACK OR COMMIT.</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50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50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p>
          <a:p>
            <a:r>
              <a:rPr lang="en-IN" sz="2000" dirty="0">
                <a:solidFill>
                  <a:srgbClr val="0077AA"/>
                </a:solidFill>
                <a:latin typeface="Liberation Mono"/>
              </a:rPr>
              <a:t>COMMIT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SAVEPOINT</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 </a:t>
            </a:r>
            <a:r>
              <a:rPr lang="en-IN" sz="2000" dirty="0">
                <a:solidFill>
                  <a:srgbClr val="990055"/>
                </a:solidFill>
                <a:latin typeface="Liberation Mono"/>
              </a:rPr>
              <a:t>1</a:t>
            </a:r>
            <a:r>
              <a:rPr lang="en-IN" sz="2000" dirty="0">
                <a:solidFill>
                  <a:schemeClr val="bg1">
                    <a:lumMod val="65000"/>
                  </a:schemeClr>
                </a:solidFill>
                <a:latin typeface="Liberation Mono"/>
              </a:rPr>
              <a:t>}</a:t>
            </a:r>
            <a:endParaRPr lang="en-US" sz="2000" dirty="0">
              <a:solidFill>
                <a:schemeClr val="bg1">
                  <a:lumMod val="65000"/>
                </a:schemeClr>
              </a:solidFill>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solidFill>
                  <a:schemeClr val="bg1">
                    <a:lumMod val="65000"/>
                  </a:schemeClr>
                </a:solidFill>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5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3707465087"/>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sp>
        <p:nvSpPr>
          <p:cNvPr id="3" name="Rectangle 2"/>
          <p:cNvSpPr/>
          <p:nvPr/>
        </p:nvSpPr>
        <p:spPr>
          <a:xfrm>
            <a:off x="479376" y="838201"/>
            <a:ext cx="11161240" cy="329320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dirty="0"/>
              <a:t>Strong Entity: </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A strong entity is not dependent on any other entity in the schema. A strong entity will always have a primary key. Strong entities are represented by a single rectangle.</a:t>
            </a:r>
          </a:p>
          <a:p>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r>
              <a:rPr lang="en-IN" sz="2400" dirty="0"/>
              <a:t>Weak Entity</a:t>
            </a:r>
            <a:r>
              <a:rPr lang="en-IN" sz="2000" dirty="0">
                <a:latin typeface="Palatino Linotype" panose="02040502050505030304" pitchFamily="18" charset="0"/>
                <a:cs typeface="Arial" panose="020B0604020202020204" pitchFamily="34" charset="0"/>
              </a:rPr>
              <a:t>: A weak entity is dependent on a strong entity to ensure its existence. Unlike a strong entity, a weak entity does not have any primary key. A weak entity is represented by a double rectangle. The relation between one strong and one weak entity is represented by a double diamond. This relationship is also known as identifying relationship.</a:t>
            </a:r>
          </a:p>
        </p:txBody>
      </p:sp>
    </p:spTree>
    <p:extLst>
      <p:ext uri="{BB962C8B-B14F-4D97-AF65-F5344CB8AC3E}">
        <p14:creationId xmlns:p14="http://schemas.microsoft.com/office/powerpoint/2010/main" val="885485736"/>
      </p:ext>
    </p:extLst>
  </p:cSld>
  <p:clrMapOvr>
    <a:masterClrMapping/>
  </p:clrMapOvr>
  <p:transition/>
</p:sld>
</file>

<file path=ppt/slides/slide5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623392" y="220486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55FD76A5-EDE8-F04C-B8C6-06833B6B75E7}"/>
              </a:ext>
            </a:extLst>
          </p:cNvPr>
          <p:cNvSpPr/>
          <p:nvPr/>
        </p:nvSpPr>
        <p:spPr>
          <a:xfrm>
            <a:off x="622598" y="941044"/>
            <a:ext cx="1130525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Sets a shared mode lock on any rows that are read. Other sessions can read the rows, but cannot modify them until your transaction commits. If any of these rows were changed by another transaction that has not yet committed, your query waits until that transaction ends and then uses the latest values.</a:t>
            </a:r>
          </a:p>
        </p:txBody>
      </p:sp>
    </p:spTree>
    <p:extLst>
      <p:ext uri="{BB962C8B-B14F-4D97-AF65-F5344CB8AC3E}">
        <p14:creationId xmlns:p14="http://schemas.microsoft.com/office/powerpoint/2010/main" val="3323614553"/>
      </p:ext>
    </p:extLst>
  </p:cSld>
  <p:clrMapOvr>
    <a:masterClrMapping/>
  </p:clrMapOvr>
  <p:transition/>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9956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5661248"/>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510763801"/>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6912768" cy="3379503"/>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757115"/>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322503"/>
            <a:ext cx="11089232" cy="2462213"/>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a:t>
            </a:r>
            <a:r>
              <a:rPr lang="en-US" b="1" dirty="0">
                <a:solidFill>
                  <a:schemeClr val="tx1">
                    <a:lumMod val="85000"/>
                    <a:lumOff val="15000"/>
                  </a:schemeClr>
                </a:solidFill>
                <a:latin typeface="Arial" panose="020B0604020202020204" pitchFamily="34" charset="0"/>
                <a:cs typeface="Arial" panose="020B0604020202020204" pitchFamily="34" charset="0"/>
              </a:rPr>
              <a:t>virtual/derived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have max 64 char (view name).</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17232"/>
            <a:ext cx="11366619" cy="123110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is not permanently stored as part of the </a:t>
            </a:r>
            <a:r>
              <a:rPr lang="en-IN">
                <a:solidFill>
                  <a:schemeClr val="tx1">
                    <a:lumMod val="85000"/>
                    <a:lumOff val="15000"/>
                  </a:schemeClr>
                </a:solidFill>
                <a:latin typeface="Arial" panose="020B0604020202020204" pitchFamily="34" charset="0"/>
                <a:cs typeface="Arial" panose="020B0604020202020204" pitchFamily="34" charset="0"/>
              </a:rPr>
              <a:t>database.</a:t>
            </a:r>
            <a:endParaRPr lang="en-IN" dirty="0">
              <a:solidFill>
                <a:schemeClr val="tx1">
                  <a:lumMod val="85000"/>
                  <a:lumOff val="1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85254420"/>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EB7A031-8184-2E26-C4DA-4E563E47614E}"/>
              </a:ext>
            </a:extLst>
          </p:cNvPr>
          <p:cNvSpPr/>
          <p:nvPr/>
        </p:nvSpPr>
        <p:spPr>
          <a:xfrm>
            <a:off x="8112224" y="4437112"/>
            <a:ext cx="2376264" cy="86409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5" name="Flowchart: Decision 4">
            <a:extLst>
              <a:ext uri="{FF2B5EF4-FFF2-40B4-BE49-F238E27FC236}">
                <a16:creationId xmlns:a16="http://schemas.microsoft.com/office/drawing/2014/main" id="{0CACAC3E-164B-7BCA-7FEF-0CC08A6F6220}"/>
              </a:ext>
            </a:extLst>
          </p:cNvPr>
          <p:cNvSpPr/>
          <p:nvPr/>
        </p:nvSpPr>
        <p:spPr>
          <a:xfrm>
            <a:off x="4727848" y="4293096"/>
            <a:ext cx="2736304" cy="1152128"/>
          </a:xfrm>
          <a:prstGeom prst="flowChartDecision">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87661726"/>
      </p:ext>
    </p:extLst>
  </p:cSld>
  <p:clrMapOvr>
    <a:masterClrMapping/>
  </p:clrMapOvr>
  <p:transition/>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[OR REPLACE]  VIEW view_name [(column_list)]</a:t>
            </a:r>
          </a:p>
          <a:p>
            <a:r>
              <a:rPr lang="en-IN" sz="2000" dirty="0">
                <a:solidFill>
                  <a:srgbClr val="0077AA"/>
                </a:solidFill>
                <a:latin typeface="Liberation Mono"/>
              </a:rPr>
              <a:t>     AS select_statement  [WITH CHECK OPTION]</a:t>
            </a:r>
            <a:endParaRPr lang="en-US" sz="2000" dirty="0">
              <a:solidFill>
                <a:srgbClr val="0077AA"/>
              </a:solidFill>
              <a:latin typeface="Liberation Mono"/>
            </a:endParaRPr>
          </a:p>
        </p:txBody>
      </p:sp>
      <p:sp>
        <p:nvSpPr>
          <p:cNvPr id="7" name="Rectangle 6"/>
          <p:cNvSpPr/>
          <p:nvPr/>
        </p:nvSpPr>
        <p:spPr>
          <a:xfrm>
            <a:off x="478069" y="3749443"/>
            <a:ext cx="89916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99356" y="4630660"/>
            <a:ext cx="11628966"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a:solidFill>
                  <a:srgbClr val="0077AA"/>
                </a:solidFill>
                <a:latin typeface="Liberation Mono"/>
                <a:cs typeface="Arial" panose="020B0604020202020204" pitchFamily="34" charset="0"/>
              </a:rPr>
              <a:t>CREATE </a:t>
            </a:r>
            <a:r>
              <a:rPr lang="en-IN">
                <a:latin typeface="Liberation Mono"/>
                <a:cs typeface="Arial" panose="020B0604020202020204" pitchFamily="34" charset="0"/>
              </a:rPr>
              <a:t>or </a:t>
            </a:r>
            <a:r>
              <a:rPr lang="en-IN">
                <a:solidFill>
                  <a:srgbClr val="0077AA"/>
                </a:solidFill>
                <a:latin typeface="Liberation Mono"/>
                <a:ea typeface="Times New Roman" panose="02020603050405020304" pitchFamily="18" charset="0"/>
              </a:rPr>
              <a:t>REPLACE </a:t>
            </a:r>
            <a:r>
              <a:rPr lang="en-IN">
                <a:solidFill>
                  <a:srgbClr val="0077AA"/>
                </a:solidFill>
                <a:latin typeface="Liberation Mono"/>
                <a:cs typeface="Arial" panose="020B0604020202020204" pitchFamily="34" charset="0"/>
              </a:rPr>
              <a:t>VIEW</a:t>
            </a:r>
            <a:r>
              <a:rPr lang="en-IN">
                <a:latin typeface="Liberation Mono"/>
                <a:cs typeface="Arial" panose="020B0604020202020204" pitchFamily="34" charset="0"/>
              </a:rPr>
              <a:t> </a:t>
            </a:r>
            <a:r>
              <a:rPr lang="en-IN" dirty="0">
                <a:latin typeface="Liberation Mono"/>
                <a:cs typeface="Arial" panose="020B0604020202020204" pitchFamily="34" charset="0"/>
              </a:rPr>
              <a:t>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7000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[(column_list)]</a:t>
            </a:r>
          </a:p>
          <a:p>
            <a:r>
              <a:rPr lang="en-IN" sz="2000" dirty="0">
                <a:solidFill>
                  <a:srgbClr val="0077AA"/>
                </a:solidFill>
                <a:latin typeface="Liberation Mono"/>
              </a:rPr>
              <a:t>    AS select_statement</a:t>
            </a:r>
          </a:p>
          <a:p>
            <a:r>
              <a:rPr lang="en-IN" sz="2000" dirty="0">
                <a:solidFill>
                  <a:srgbClr val="0077AA"/>
                </a:solidFill>
                <a:latin typeface="Liberation Mono"/>
              </a:rPr>
              <a:t>    [WITH CHECK OPTION]</a:t>
            </a:r>
            <a:endParaRPr lang="en-US" sz="2000" dirty="0">
              <a:solidFill>
                <a:srgbClr val="0077AA"/>
              </a:solidFill>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862322"/>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a:solidFill>
                  <a:srgbClr val="006C86"/>
                </a:solidFill>
              </a:rPr>
              <a:t>multiple columns </a:t>
            </a:r>
            <a:r>
              <a:rPr lang="en-US" sz="2000" dirty="0">
                <a:solidFill>
                  <a:srgbClr val="006C86"/>
                </a:solidFill>
              </a:rPr>
              <a:t>index may consist of up to 16 columns.</a:t>
            </a:r>
          </a:p>
        </p:txBody>
      </p:sp>
    </p:spTree>
    <p:extLst>
      <p:ext uri="{BB962C8B-B14F-4D97-AF65-F5344CB8AC3E}">
        <p14:creationId xmlns:p14="http://schemas.microsoft.com/office/powerpoint/2010/main" val="133822700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1631216"/>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Index name can have max 64 char.</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not possible to create an INDEX on a VIEW.</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[UNIQUE]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dirty="0">
                <a:solidFill>
                  <a:srgbClr val="0077AA"/>
                </a:solidFill>
                <a:latin typeface="Liberation Mono"/>
              </a:rPr>
              <a:t>(</a:t>
            </a:r>
            <a:r>
              <a:rPr lang="en-IN" sz="2000" dirty="0">
                <a:latin typeface="Liberation Mono"/>
              </a:rPr>
              <a:t>index_col_name,...</a:t>
            </a:r>
            <a:r>
              <a:rPr lang="en-IN" sz="2000" dirty="0">
                <a:solidFill>
                  <a:srgbClr val="0077AA"/>
                </a:solidFill>
                <a:latin typeface="Liberation Mono"/>
              </a:rPr>
              <a:t>)</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400657"/>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r>
              <a:rPr lang="en-US" i="0" dirty="0">
                <a:solidFill>
                  <a:srgbClr val="333333"/>
                </a:solidFill>
                <a:latin typeface="Palatino Linotype" panose="02040502050505030304" pitchFamily="18" charset="0"/>
              </a:rPr>
              <a:t>The InnoDB table uses a clustered index for optimizing the speed of most common lookups and DML operations like INSERT, UPDATE, and DELETE command. </a:t>
            </a:r>
            <a:r>
              <a:rPr lang="en-US" dirty="0">
                <a:solidFill>
                  <a:srgbClr val="333333"/>
                </a:solidFill>
                <a:latin typeface="Palatino Linotype" panose="02040502050505030304" pitchFamily="18" charset="0"/>
              </a:rPr>
              <a:t>Clustered indexes sort and store the data rows in the table or view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r>
              <a:rPr lang="en-US" dirty="0">
                <a:solidFill>
                  <a:srgbClr val="333333"/>
                </a:solidFill>
                <a:latin typeface="Palatino Linotype" panose="02040502050505030304" pitchFamily="18" charset="0"/>
              </a:rPr>
              <a:t>The indexes other than PRIMARY indexes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2495245584"/>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{INDEX | INDEXES | KEYS}</a:t>
            </a:r>
          </a:p>
          <a:p>
            <a:r>
              <a:rPr lang="en-US" sz="2000" dirty="0">
                <a:solidFill>
                  <a:srgbClr val="0077AA"/>
                </a:solidFill>
                <a:latin typeface="Liberation Mono"/>
              </a:rPr>
              <a:t>    {FROM | IN} tbl_name</a:t>
            </a:r>
          </a:p>
          <a:p>
            <a:r>
              <a:rPr lang="en-US" sz="2000" dirty="0">
                <a:solidFill>
                  <a:srgbClr val="0077AA"/>
                </a:solidFill>
                <a:latin typeface="Liberation Mono"/>
              </a:rPr>
              <a:t>    [{FROM | IN} db_name]</a:t>
            </a:r>
          </a:p>
          <a:p>
            <a:r>
              <a:rPr lang="en-US" sz="2000" dirty="0">
                <a:solidFill>
                  <a:srgbClr val="0077AA"/>
                </a:solidFill>
                <a:latin typeface="Liberation Mono"/>
              </a:rPr>
              <a:t>    [WHERE expr]</a:t>
            </a:r>
            <a:endParaRPr lang="en-IN" sz="2000" dirty="0">
              <a:solidFill>
                <a:srgbClr val="0077AA"/>
              </a:solidFill>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solidFill>
                  <a:schemeClr val="bg1">
                    <a:lumMod val="65000"/>
                  </a:schemeClr>
                </a:solidFill>
                <a:latin typeface="Liberation Mono"/>
              </a:rPr>
              <a: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solidFill>
                  <a:schemeClr val="bg1">
                    <a:lumMod val="65000"/>
                  </a:schemeClr>
                </a:solidFill>
                <a:latin typeface="Liberation Mono"/>
              </a:rPr>
              <a:t>)</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solidFill>
                  <a:srgbClr val="999999"/>
                </a:solidFill>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solidFill>
                  <a:srgbClr val="999999"/>
                </a:solidFill>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b="0" i="0" dirty="0">
                <a:solidFill>
                  <a:srgbClr val="999999"/>
                </a:solidFill>
                <a:effectLst/>
                <a:latin typeface="Liberation Mono"/>
              </a:rPr>
              <a:t>)</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solidFill>
                  <a:schemeClr val="bg1">
                    <a:lumMod val="65000"/>
                  </a:schemeClr>
                </a:solidFill>
                <a:latin typeface="Liberation Mono"/>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US" sz="2000" dirty="0">
                <a:solidFill>
                  <a:schemeClr val="bg1">
                    <a:lumMod val="65000"/>
                  </a:schemeClr>
                </a:solidFill>
                <a:latin typeface="Liberation Mono"/>
              </a:rPr>
              <a:t>}</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07368" y="2362200"/>
            <a:ext cx="11377264"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a degree, cardinality, domain and union in database?</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68389269"/>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a:t>
            </a:r>
            <a:r>
              <a:rPr lang="en-US"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20634322"/>
              </p:ext>
            </p:extLst>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solidFill>
                  <a:srgbClr val="999999"/>
                </a:solidFill>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b="0" i="0" dirty="0">
              <a:effectLst/>
              <a:latin typeface="Liberation Mono"/>
            </a:endParaRPr>
          </a:p>
          <a:p>
            <a:endParaRPr lang="en-US" sz="800" dirty="0">
              <a:latin typeface="Liberation Mono"/>
            </a:endParaRPr>
          </a:p>
          <a:p>
            <a:r>
              <a:rPr lang="en-US" sz="2000" dirty="0">
                <a:solidFill>
                  <a:srgbClr val="DD4A68"/>
                </a:solidFill>
                <a:latin typeface="Liberation Mono"/>
              </a:rPr>
              <a:t>JSON_REMOVE</a:t>
            </a:r>
            <a:r>
              <a:rPr lang="en-US" sz="2000" dirty="0">
                <a:solidFill>
                  <a:schemeClr val="bg1">
                    <a:lumMod val="65000"/>
                  </a:schemeClr>
                </a:solidFill>
                <a:latin typeface="Liberation Mono"/>
              </a:rPr>
              <a:t>(</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ordersj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orderheader = </a:t>
            </a:r>
            <a:r>
              <a:rPr lang="en-US" dirty="0">
                <a:solidFill>
                  <a:srgbClr val="DD4A68"/>
                </a:solidFill>
                <a:latin typeface="Liberation Mono"/>
              </a:rPr>
              <a:t>JSON_REPLACE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orderheader, '$.mobile[</a:t>
            </a:r>
            <a:r>
              <a:rPr lang="en-US" dirty="0">
                <a:solidFill>
                  <a:srgbClr val="990055"/>
                </a:solidFill>
                <a:latin typeface="Liberation Mono"/>
              </a:rPr>
              <a:t>1</a:t>
            </a:r>
            <a:r>
              <a:rPr lang="en-US" dirty="0">
                <a:latin typeface="Liberation Mono"/>
                <a:cs typeface="Arial" panose="020B0604020202020204" pitchFamily="34" charset="0"/>
              </a:rPr>
              <a:t>]', 9850884778</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oid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a:t>
            </a:r>
            <a:r>
              <a:rPr lang="en-IN" dirty="0">
                <a:solidFill>
                  <a:schemeClr val="bg1">
                    <a:lumMod val="65000"/>
                  </a:schemeClr>
                </a:solidFill>
                <a:latin typeface="Liberation Mono"/>
              </a:rPr>
              <a:t>(</a:t>
            </a:r>
            <a:r>
              <a:rPr lang="en-IN" dirty="0">
                <a:latin typeface="Liberation Mono"/>
              </a:rPr>
              <a:t>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solidFill>
                  <a:schemeClr val="bg1">
                    <a:lumMod val="65000"/>
                  </a:schemeClr>
                </a:solidFill>
                <a:latin typeface="Liberation Mono"/>
              </a:rPr>
              <a:t>)</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a:t>
            </a:r>
            <a:r>
              <a:rPr lang="en-US" dirty="0">
                <a:solidFill>
                  <a:schemeClr val="bg1">
                    <a:lumMod val="65000"/>
                  </a:schemeClr>
                </a:solidFill>
                <a:latin typeface="Liberation Mono"/>
              </a:rPr>
              <a:t>(</a:t>
            </a:r>
            <a:r>
              <a:rPr lang="en-US" dirty="0">
                <a:latin typeface="Liberation Mono"/>
              </a:rPr>
              <a:t>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solidFill>
                  <a:schemeClr val="bg1">
                    <a:lumMod val="65000"/>
                  </a:schemeClr>
                </a:solidFill>
                <a:latin typeface="Liberation Mono"/>
              </a:rPr>
              <a:t>)</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solidFill>
                  <a:schemeClr val="bg1">
                    <a:lumMod val="65000"/>
                  </a:schemeClr>
                </a:solidFill>
                <a:latin typeface="Liberation Mono"/>
              </a:rPr>
              <a:t>)))</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domain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600986"/>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a:t>
            </a:r>
            <a:r>
              <a:rPr lang="en-IN" b="1" dirty="0">
                <a:solidFill>
                  <a:schemeClr val="tx1">
                    <a:lumMod val="75000"/>
                    <a:lumOff val="25000"/>
                  </a:schemeClr>
                </a:solidFill>
                <a:latin typeface="Palatino Linotype" panose="02040502050505030304" pitchFamily="18" charset="0"/>
              </a:rPr>
              <a:t>is called the domain of the attribute</a:t>
            </a:r>
            <a:r>
              <a:rPr lang="en-IN" dirty="0">
                <a:solidFill>
                  <a:schemeClr val="tx1">
                    <a:lumMod val="75000"/>
                    <a:lumOff val="25000"/>
                  </a:schemeClr>
                </a:solidFill>
                <a:latin typeface="Palatino Linotype" panose="02040502050505030304" pitchFamily="18" charset="0"/>
              </a:rPr>
              <a:t>. (</a:t>
            </a:r>
            <a:r>
              <a:rPr lang="en-IN" b="1" dirty="0">
                <a:solidFill>
                  <a:srgbClr val="5C4504"/>
                </a:solidFill>
                <a:latin typeface="Palatino Linotype" panose="02040502050505030304" pitchFamily="18" charset="0"/>
              </a:rPr>
              <a:t>Data Type</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304698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E4516F8F-7E06-45C7-8C67-FA8D6D291539}"/>
              </a:ext>
            </a:extLst>
          </p:cNvPr>
          <p:cNvSpPr/>
          <p:nvPr/>
        </p:nvSpPr>
        <p:spPr>
          <a:xfrm>
            <a:off x="335360" y="5539879"/>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5395863"/>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9D454D-9222-45A6-9F64-58FED461D323}"/>
              </a:ext>
            </a:extLst>
          </p:cNvPr>
          <p:cNvSpPr txBox="1">
            <a:spLocks/>
          </p:cNvSpPr>
          <p:nvPr/>
        </p:nvSpPr>
        <p:spPr>
          <a:xfrm>
            <a:off x="1676400" y="4431906"/>
            <a:ext cx="8839200" cy="685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8" name="Rectangle 7">
            <a:extLst>
              <a:ext uri="{FF2B5EF4-FFF2-40B4-BE49-F238E27FC236}">
                <a16:creationId xmlns:a16="http://schemas.microsoft.com/office/drawing/2014/main" id="{348997DD-D4D6-4A65-84C0-0854E91CC15F}"/>
              </a:ext>
            </a:extLst>
          </p:cNvPr>
          <p:cNvSpPr/>
          <p:nvPr/>
        </p:nvSpPr>
        <p:spPr>
          <a:xfrm>
            <a:off x="335360" y="5378443"/>
            <a:ext cx="11521280" cy="132343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9" name="Rectangle 8">
            <a:extLst>
              <a:ext uri="{FF2B5EF4-FFF2-40B4-BE49-F238E27FC236}">
                <a16:creationId xmlns:a16="http://schemas.microsoft.com/office/drawing/2014/main" id="{2E523377-0A94-4852-8E2D-AC796C0D79C8}"/>
              </a:ext>
            </a:extLst>
          </p:cNvPr>
          <p:cNvSpPr/>
          <p:nvPr/>
        </p:nvSpPr>
        <p:spPr>
          <a:xfrm>
            <a:off x="191344" y="156119"/>
            <a:ext cx="11809312" cy="427809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="deptno=10"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="job='manager'"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10" name="Straight Connector 9">
            <a:extLst>
              <a:ext uri="{FF2B5EF4-FFF2-40B4-BE49-F238E27FC236}">
                <a16:creationId xmlns:a16="http://schemas.microsoft.com/office/drawing/2014/main" id="{74E99FB4-69D0-4CFD-808E-9A16AEEB36E6}"/>
              </a:ext>
            </a:extLst>
          </p:cNvPr>
          <p:cNvCxnSpPr/>
          <p:nvPr/>
        </p:nvCxnSpPr>
        <p:spPr>
          <a:xfrm>
            <a:off x="191344" y="4541642"/>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domain constraint and types of data integrity constraints?</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169258254"/>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
        <p:nvSpPr>
          <p:cNvPr id="7" name="TextBox 6">
            <a:extLst>
              <a:ext uri="{FF2B5EF4-FFF2-40B4-BE49-F238E27FC236}">
                <a16:creationId xmlns:a16="http://schemas.microsoft.com/office/drawing/2014/main" id="{DC96FF26-69F5-4429-93E7-4906E6EA1048}"/>
              </a:ext>
            </a:extLst>
          </p:cNvPr>
          <p:cNvSpPr txBox="1"/>
          <p:nvPr/>
        </p:nvSpPr>
        <p:spPr>
          <a:xfrm>
            <a:off x="4871864" y="6038541"/>
            <a:ext cx="7045746" cy="646331"/>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22934599"/>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9375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188640"/>
            <a:ext cx="11809312" cy="2616101"/>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not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permits STORED PROCEDURES, (</a:t>
            </a:r>
            <a:r>
              <a:rPr lang="en-US" sz="2000" b="1" dirty="0">
                <a:solidFill>
                  <a:srgbClr val="C00000"/>
                </a:solidFill>
                <a:latin typeface="Palatino Linotype" panose="02040502050505030304" pitchFamily="18" charset="0"/>
              </a:rPr>
              <a:t>but not in </a:t>
            </a:r>
            <a:r>
              <a:rPr lang="en-US" dirty="0">
                <a:solidFill>
                  <a:schemeClr val="tx2">
                    <a:lumMod val="75000"/>
                  </a:schemeClr>
                </a:solidFill>
                <a:latin typeface="Palatino Linotype" panose="02040502050505030304" pitchFamily="18" charset="0"/>
              </a:rPr>
              <a:t>STORED FUNCTIONS).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ERROR 1314 (0A000): USE command is not allowed in stored procedures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Stored PROCEDURES and FUNCTIONS name can have max 64 char.</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44930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4718AB44-4E64-4B8A-80BC-E689E8609A5A}"/>
              </a:ext>
            </a:extLst>
          </p:cNvPr>
          <p:cNvSpPr txBox="1"/>
          <p:nvPr/>
        </p:nvSpPr>
        <p:spPr>
          <a:xfrm>
            <a:off x="191344" y="5827911"/>
            <a:ext cx="6096000" cy="738664"/>
          </a:xfrm>
          <a:prstGeom prst="rect">
            <a:avLst/>
          </a:prstGeom>
          <a:noFill/>
        </p:spPr>
        <p:txBody>
          <a:bodyPr wrap="square">
            <a:spAutoFit/>
          </a:bodyPr>
          <a:lstStyle/>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t> </a:t>
            </a:r>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&lt;routine_name&gt;</a:t>
            </a:r>
          </a:p>
          <a:p>
            <a:pPr marL="171450" indent="-171450">
              <a:buFont typeface="Arial" panose="020B0604020202020204" pitchFamily="34" charset="0"/>
              <a:buChar char="•"/>
            </a:pPr>
            <a:endParaRPr lang="en-IN" sz="6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solidFill>
                  <a:srgbClr val="0077AA"/>
                </a:solidFill>
                <a:latin typeface="Segoe UI Semilight" panose="020B0402040204020203" pitchFamily="34" charset="0"/>
                <a:cs typeface="Segoe UI Semilight" panose="020B0402040204020203" pitchFamily="34" charset="0"/>
              </a:rPr>
              <a:t> CREATE FUNCTION </a:t>
            </a:r>
            <a:r>
              <a:rPr lang="en-IN" dirty="0">
                <a:latin typeface="Segoe UI Semilight" panose="020B0402040204020203" pitchFamily="34" charset="0"/>
                <a:cs typeface="Segoe UI Semilight" panose="020B0402040204020203" pitchFamily="34" charset="0"/>
              </a:rPr>
              <a:t>&lt;routine_name&gt;</a:t>
            </a:r>
          </a:p>
        </p:txBody>
      </p:sp>
    </p:spTree>
    <p:extLst>
      <p:ext uri="{BB962C8B-B14F-4D97-AF65-F5344CB8AC3E}">
        <p14:creationId xmlns:p14="http://schemas.microsoft.com/office/powerpoint/2010/main" val="3691138925"/>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413494" y="2924944"/>
            <a:ext cx="11155114" cy="166199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 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Tree>
    <p:extLst>
      <p:ext uri="{BB962C8B-B14F-4D97-AF65-F5344CB8AC3E}">
        <p14:creationId xmlns:p14="http://schemas.microsoft.com/office/powerpoint/2010/main" val="2425644158"/>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or it should be null.</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307776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16955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4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845775266"/>
              </p:ext>
            </p:extLst>
          </p:nvPr>
        </p:nvGraphicFramePr>
        <p:xfrm>
          <a:off x="7464152" y="730622"/>
          <a:ext cx="4680520" cy="426720"/>
        </p:xfrm>
        <a:graphic>
          <a:graphicData uri="http://schemas.openxmlformats.org/drawingml/2006/table">
            <a:tbl>
              <a:tblPr/>
              <a:tblGrid>
                <a:gridCol w="468052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188640"/>
            <a:ext cx="2279576" cy="369332"/>
          </a:xfrm>
          <a:prstGeom prst="rect">
            <a:avLst/>
          </a:prstGeom>
        </p:spPr>
        <p:txBody>
          <a:bodyPr wrap="square">
            <a:spAutoFit/>
          </a:bodyPr>
          <a:lstStyle/>
          <a:p>
            <a:r>
              <a:rPr lang="en-IN" dirty="0">
                <a:solidFill>
                  <a:srgbClr val="000000"/>
                </a:solidFill>
                <a:latin typeface="Open Sans"/>
              </a:rPr>
              <a:t>Declaring variables</a:t>
            </a:r>
          </a:p>
        </p:txBody>
      </p:sp>
      <p:sp>
        <p:nvSpPr>
          <p:cNvPr id="7" name="Rectangle 6"/>
          <p:cNvSpPr/>
          <p:nvPr/>
        </p:nvSpPr>
        <p:spPr>
          <a:xfrm>
            <a:off x="9840416" y="1324071"/>
            <a:ext cx="2304256" cy="369332"/>
          </a:xfrm>
          <a:prstGeom prst="rect">
            <a:avLst/>
          </a:prstGeom>
        </p:spPr>
        <p:txBody>
          <a:bodyPr wrap="square">
            <a:spAutoFit/>
          </a:bodyPr>
          <a:lstStyle/>
          <a:p>
            <a:r>
              <a:rPr lang="en-IN"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3254880247"/>
              </p:ext>
            </p:extLst>
          </p:nvPr>
        </p:nvGraphicFramePr>
        <p:xfrm>
          <a:off x="7464152" y="1766899"/>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3370665896"/>
              </p:ext>
            </p:extLst>
          </p:nvPr>
        </p:nvGraphicFramePr>
        <p:xfrm>
          <a:off x="335360" y="813832"/>
          <a:ext cx="3762215" cy="182880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 1.</a:t>
                      </a:r>
                    </a:p>
                    <a:p>
                      <a:r>
                        <a:rPr lang="en-US" sz="1800" b="0" kern="1200" dirty="0">
                          <a:solidFill>
                            <a:srgbClr val="006C86"/>
                          </a:solidFill>
                          <a:latin typeface="Palatino Linotype" panose="02040502050505030304" pitchFamily="18" charset="0"/>
                          <a:ea typeface="+mn-ea"/>
                          <a:cs typeface="+mn-cs"/>
                        </a:rPr>
                        <a:t> </a:t>
                      </a:r>
                    </a:p>
                    <a:p>
                      <a:endParaRPr lang="en-US" sz="12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 2.</a:t>
                      </a:r>
                    </a:p>
                    <a:p>
                      <a:endParaRPr lang="en-IN" sz="1800" b="0" kern="1200" dirty="0">
                        <a:solidFill>
                          <a:srgbClr val="006C86"/>
                        </a:solidFill>
                        <a:latin typeface="Palatino Linotype" panose="02040502050505030304" pitchFamily="18" charset="0"/>
                        <a:ea typeface="+mn-ea"/>
                        <a:cs typeface="+mn-cs"/>
                      </a:endParaRPr>
                    </a:p>
                    <a:p>
                      <a:endParaRPr lang="en-IN" sz="1200" b="0" kern="1200" dirty="0">
                        <a:solidFill>
                          <a:srgbClr val="006C86"/>
                        </a:solidFill>
                        <a:latin typeface="Palatino Linotype" panose="02040502050505030304" pitchFamily="18" charset="0"/>
                        <a:ea typeface="+mn-ea"/>
                        <a:cs typeface="+mn-cs"/>
                      </a:endParaRPr>
                    </a:p>
                    <a:p>
                      <a:r>
                        <a:rPr lang="en-IN" sz="1800" b="0" kern="1200" dirty="0">
                          <a:solidFill>
                            <a:srgbClr val="006C86"/>
                          </a:solidFill>
                          <a:latin typeface="Palatino Linotype" panose="02040502050505030304" pitchFamily="18" charset="0"/>
                          <a:ea typeface="+mn-ea"/>
                          <a:cs typeface="+mn-cs"/>
                        </a:rPr>
                        <a:t> 3. </a:t>
                      </a: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2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p>
                      <a:pPr algn="l" fontAlgn="t" latinLnBrk="1"/>
                      <a:endParaRPr lang="en-IN" sz="1200" b="0" kern="1200" dirty="0">
                        <a:solidFill>
                          <a:srgbClr val="006C86"/>
                        </a:solidFill>
                        <a:latin typeface="Palatino Linotype" panose="02040502050505030304" pitchFamily="18" charset="0"/>
                        <a:ea typeface="+mn-ea"/>
                        <a:cs typeface="+mn-cs"/>
                      </a:endParaRPr>
                    </a:p>
                    <a:p>
                      <a:pPr algn="l" fontAlgn="t" latinLnBrk="1"/>
                      <a:r>
                        <a:rPr lang="en-US" dirty="0">
                          <a:solidFill>
                            <a:srgbClr val="006C86"/>
                          </a:solidFill>
                          <a:latin typeface="Palatino Linotype" panose="02040502050505030304" pitchFamily="18" charset="0"/>
                        </a:rPr>
                        <a:t>SET x := </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SELECT 1001</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 </a:t>
                      </a:r>
                      <a:endParaRPr lang="en-IN" sz="1800" b="0" kern="1200" dirty="0">
                        <a:solidFill>
                          <a:srgbClr val="006C86"/>
                        </a:solidFill>
                        <a:latin typeface="Palatino Linotype" panose="02040502050505030304" pitchFamily="18" charset="0"/>
                        <a:ea typeface="+mn-ea"/>
                        <a:cs typeface="+mn-cs"/>
                      </a:endParaRP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494599"/>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24944"/>
            <a:ext cx="11487768" cy="153888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a:p>
            <a:pPr marL="285750" indent="-285750">
              <a:buFont typeface="Arial" panose="020B0604020202020204" pitchFamily="34" charset="0"/>
              <a:buChar char="•"/>
            </a:pPr>
            <a:endParaRPr lang="en-IN" sz="2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Only scalar values can be assigned. For example, a statement such as </a:t>
            </a:r>
            <a:r>
              <a:rPr lang="en-US" dirty="0">
                <a:solidFill>
                  <a:srgbClr val="006C86"/>
                </a:solidFill>
                <a:latin typeface="Palatino Linotype" panose="02040502050505030304" pitchFamily="18" charset="0"/>
              </a:rPr>
              <a:t>SET x = (SELECT 1, 2) </a:t>
            </a:r>
            <a:r>
              <a:rPr lang="en-US" sz="2400" dirty="0">
                <a:solidFill>
                  <a:srgbClr val="C00000"/>
                </a:solidFill>
                <a:latin typeface="Palatino Linotype" panose="02040502050505030304" pitchFamily="18" charset="0"/>
              </a:rPr>
              <a:t>is invalid</a:t>
            </a:r>
            <a:r>
              <a:rPr lang="en-US" dirty="0">
                <a:solidFill>
                  <a:schemeClr val="tx2">
                    <a:lumMod val="75000"/>
                  </a:schemeClr>
                </a:solidFill>
                <a:latin typeface="Palatino Linotype" panose="02040502050505030304" pitchFamily="18" charset="0"/>
              </a:rPr>
              <a:t>.</a:t>
            </a:r>
            <a:endParaRPr lang="en-IN" dirty="0">
              <a:solidFill>
                <a:schemeClr val="tx2">
                  <a:lumMod val="75000"/>
                </a:schemeClr>
              </a:solidFill>
              <a:latin typeface="Palatino Linotype" panose="02040502050505030304" pitchFamily="18" charset="0"/>
            </a:endParaRPr>
          </a:p>
        </p:txBody>
      </p:sp>
    </p:spTree>
    <p:extLst>
      <p:ext uri="{BB962C8B-B14F-4D97-AF65-F5344CB8AC3E}">
        <p14:creationId xmlns:p14="http://schemas.microsoft.com/office/powerpoint/2010/main" val="34651244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types of Keys</a:t>
            </a:r>
            <a:r>
              <a:rPr lang="en-IN" sz="4800" dirty="0">
                <a:solidFill>
                  <a:srgbClr val="DC525C"/>
                </a:solidFill>
                <a:latin typeface="Segoe UI Light" panose="020B0502040204020203" pitchFamily="34" charset="0"/>
                <a:cs typeface="Segoe UI Light" panose="020B0502040204020203" pitchFamily="34" charset="0"/>
              </a:rPr>
              <a: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47801636"/>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(SELECT 1001);</a:t>
            </a:r>
          </a:p>
          <a:p>
            <a:pPr marL="261938"/>
            <a:r>
              <a:rPr lang="en-US" dirty="0">
                <a:latin typeface="Segoe UI Semilight" panose="020B0402040204020203" pitchFamily="34" charset="0"/>
                <a:cs typeface="Segoe UI Semilight" panose="020B0402040204020203" pitchFamily="34" charset="0"/>
              </a:rPr>
              <a:t>   SET @y := (SELECT 2001);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5663952" y="4069308"/>
            <a:ext cx="618874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 (SELECT 1002);</a:t>
            </a:r>
          </a:p>
          <a:p>
            <a:pPr marL="261938"/>
            <a:r>
              <a:rPr lang="en-US" dirty="0">
                <a:latin typeface="Segoe UI Semilight" panose="020B0402040204020203" pitchFamily="34" charset="0"/>
                <a:cs typeface="Segoe UI Semilight" panose="020B0402040204020203" pitchFamily="34" charset="0"/>
              </a:rPr>
              <a:t>    SET @y := (SELECT 2002);</a:t>
            </a:r>
          </a:p>
          <a:p>
            <a:pPr marL="261938"/>
            <a:r>
              <a:rPr lang="en-US" dirty="0">
                <a:latin typeface="Segoe UI Semilight" panose="020B04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cs typeface="Segoe UI Semilight" panose="020B0402040204020203" pitchFamily="34" charset="0"/>
              </a:rPr>
              <a:t>(x);</a:t>
            </a:r>
            <a:r>
              <a:rPr lang="en-IN" dirty="0">
                <a:latin typeface="Segoe UI Semilight" panose="020B04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DA7075B-EDB3-4B50-A0AB-CD0369F3C1B5}"/>
              </a:ext>
            </a:extLst>
          </p:cNvPr>
          <p:cNvSpPr txBox="1"/>
          <p:nvPr/>
        </p:nvSpPr>
        <p:spPr>
          <a:xfrm>
            <a:off x="6888088" y="1607361"/>
            <a:ext cx="6096000" cy="369332"/>
          </a:xfrm>
          <a:prstGeom prst="rect">
            <a:avLst/>
          </a:prstGeom>
          <a:noFill/>
        </p:spPr>
        <p:txBody>
          <a:bodyPr wrap="square">
            <a:spAutoFit/>
          </a:bodyPr>
          <a:lstStyle/>
          <a:p>
            <a:r>
              <a:rPr lang="en-IN" dirty="0">
                <a:solidFill>
                  <a:srgbClr val="834689"/>
                </a:solidFill>
                <a:latin typeface="Segoe UI Semilight" panose="020B0402040204020203" pitchFamily="34" charset="0"/>
                <a:cs typeface="Segoe UI Semilight" panose="020B0402040204020203" pitchFamily="34" charset="0"/>
              </a:rPr>
              <a:t>VARCHAR</a:t>
            </a:r>
            <a:endParaRPr lang="en-IN" dirty="0"/>
          </a:p>
        </p:txBody>
      </p:sp>
    </p:spTree>
    <p:extLst>
      <p:ext uri="{BB962C8B-B14F-4D97-AF65-F5344CB8AC3E}">
        <p14:creationId xmlns:p14="http://schemas.microsoft.com/office/powerpoint/2010/main" val="3788442753"/>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5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5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96733789"/>
      </p:ext>
    </p:extLst>
  </p:cSld>
  <p:clrMapOvr>
    <a:masterClrMapping/>
  </p:clrMapOvr>
  <p:transition/>
</p:sld>
</file>

<file path=ppt/slides/slide5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113058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 handler for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1146 CREATE TABLE abc(id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abc;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6313989"/>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A layer refers to pieces of software that are logically separated, but typically live within the same process and machine.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instead, refers to pieces of software that live in distinct processes or </a:t>
            </a:r>
            <a:r>
              <a:rPr lang="en-US" sz="2000" dirty="0" err="1">
                <a:latin typeface="Arial" panose="020B0604020202020204" pitchFamily="34" charset="0"/>
                <a:cs typeface="Arial" pitchFamily="34" charset="0"/>
              </a:rPr>
              <a:t>AppDomains</a:t>
            </a:r>
            <a:r>
              <a:rPr lang="en-US" sz="2000" dirty="0">
                <a:latin typeface="Arial" panose="020B0604020202020204" pitchFamily="34" charset="0"/>
                <a:cs typeface="Arial" pitchFamily="34" charset="0"/>
              </a:rPr>
              <a:t> or machines.</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refers to physical separation; a layer is about logical separation.</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1171020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PREPARE</a:t>
            </a:r>
            <a:r>
              <a:rPr lang="en-US" b="0" i="0" dirty="0">
                <a:solidFill>
                  <a:srgbClr val="000000"/>
                </a:solidFill>
                <a:effectLst/>
                <a:latin typeface="Liberation Mono"/>
              </a:rPr>
              <a:t> STMT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EXECUTE</a:t>
            </a:r>
            <a:r>
              <a:rPr lang="en-US" b="0" i="0" dirty="0">
                <a:solidFill>
                  <a:srgbClr val="000000"/>
                </a:solidFill>
                <a:effectLst/>
                <a:latin typeface="Liberation Mono"/>
              </a:rPr>
              <a:t> STMT </a:t>
            </a:r>
            <a:r>
              <a:rPr lang="en-US" b="0" i="0" dirty="0">
                <a:solidFill>
                  <a:srgbClr val="0077AA"/>
                </a:solidFill>
                <a:effectLst/>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6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6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6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478800" y="870467"/>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60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Tree>
    <p:extLst>
      <p:ext uri="{BB962C8B-B14F-4D97-AF65-F5344CB8AC3E}">
        <p14:creationId xmlns:p14="http://schemas.microsoft.com/office/powerpoint/2010/main" val="3844564716"/>
      </p:ext>
    </p:extLst>
  </p:cSld>
  <p:clrMapOvr>
    <a:masterClrMapping/>
  </p:clrMapOvr>
  <p:transition/>
</p:sld>
</file>

<file path=ppt/slides/slide6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63198"/>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61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61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61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299356" y="3894277"/>
            <a:ext cx="11576654"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Dynamic SQL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Explicit or implicit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1178328"/>
            <a:ext cx="11617986" cy="1107996"/>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 OUT or INOUT modifiers to the parameters.</a:t>
            </a: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877163"/>
          </a:xfrm>
          <a:prstGeom prst="rect">
            <a:avLst/>
          </a:prstGeom>
          <a:noFill/>
        </p:spPr>
        <p:txBody>
          <a:bodyPr wrap="square">
            <a:spAutoFit/>
          </a:bodyPr>
          <a:lstStyle/>
          <a:p>
            <a:r>
              <a:rPr lang="en-IN" sz="1700" dirty="0"/>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MAX(deptno) + 1  FROM dept);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y, z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 default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cnt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default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CAST(CHAR(FLOOR(65 + RAND() * 27)) as CHAR) INTO y;</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CAST(CHAR(FLOOR( 97 + RAND() * 27)) as CHAR) INTO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CONCAT(x, y,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cnt &gt; 2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cnt := cnt + 1;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US" dirty="0">
                <a:solidFill>
                  <a:srgbClr val="FD8603"/>
                </a:solidFill>
                <a:latin typeface="Segoe UI Semilight" panose="020B0402040204020203" pitchFamily="34" charset="0"/>
                <a:cs typeface="Segoe UI Semilight" panose="020B0402040204020203" pitchFamily="34" charset="0"/>
              </a:rPr>
              <a:t>    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2594162759"/>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INT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VARCHAR(1000)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415946"/>
            <a:ext cx="11303424" cy="400110"/>
          </a:xfrm>
          <a:prstGeom prst="rect">
            <a:avLst/>
          </a:prstGeom>
          <a:noFill/>
        </p:spPr>
        <p:txBody>
          <a:bodyPr wrap="square">
            <a:spAutoFit/>
          </a:bodyPr>
          <a:lstStyle/>
          <a:p>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a:t>
            </a:r>
            <a:r>
              <a:rPr lang="en-US" sz="20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Explicit or implicit commit </a:t>
            </a:r>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is not allowed in stored function or trigger.</a:t>
            </a:r>
            <a:endParaRPr lang="en-IN" sz="2000" dirty="0"/>
          </a:p>
        </p:txBody>
      </p:sp>
    </p:spTree>
    <p:extLst>
      <p:ext uri="{BB962C8B-B14F-4D97-AF65-F5344CB8AC3E}">
        <p14:creationId xmlns:p14="http://schemas.microsoft.com/office/powerpoint/2010/main" val="1440917904"/>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83632"/>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350583"/>
            <a:ext cx="11377264" cy="2246769"/>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
        <p:nvSpPr>
          <p:cNvPr id="7" name="TextBox 6">
            <a:extLst>
              <a:ext uri="{FF2B5EF4-FFF2-40B4-BE49-F238E27FC236}">
                <a16:creationId xmlns:a16="http://schemas.microsoft.com/office/drawing/2014/main" id="{9109F0B2-5C1E-4B43-A5A7-180639AB1DA6}"/>
              </a:ext>
            </a:extLst>
          </p:cNvPr>
          <p:cNvSpPr txBox="1"/>
          <p:nvPr/>
        </p:nvSpPr>
        <p:spPr>
          <a:xfrm>
            <a:off x="119336" y="71333"/>
            <a:ext cx="11414062" cy="2185214"/>
          </a:xfrm>
          <a:prstGeom prst="rect">
            <a:avLst/>
          </a:prstGeom>
          <a:noFill/>
        </p:spPr>
        <p:txBody>
          <a:bodyPr wrap="square">
            <a:spAutoFit/>
          </a:bodyPr>
          <a:lstStyle/>
          <a:p>
            <a:pPr algn="l"/>
            <a:r>
              <a:rPr lang="en-US" b="1" i="0" dirty="0">
                <a:solidFill>
                  <a:srgbClr val="3A3A3A"/>
                </a:solidFill>
                <a:effectLst/>
                <a:latin typeface="Work Sans" panose="020B0604020202020204" pitchFamily="2" charset="0"/>
              </a:rPr>
              <a:t>Triggers are mainly required for the following purposes:</a:t>
            </a:r>
          </a:p>
          <a:p>
            <a:pPr algn="l"/>
            <a:endParaRPr lang="en-US" sz="8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To maintain complex integrity constraints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Auditing table information by recording the changes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Signaling other program actions when changes are made to the table</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Enforcing complex business rules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Preventing invalid transactions</a:t>
            </a:r>
          </a:p>
        </p:txBody>
      </p:sp>
    </p:spTree>
    <p:extLst>
      <p:ext uri="{BB962C8B-B14F-4D97-AF65-F5344CB8AC3E}">
        <p14:creationId xmlns:p14="http://schemas.microsoft.com/office/powerpoint/2010/main" val="2024117397"/>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74906"/>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
        <p:nvSpPr>
          <p:cNvPr id="10" name="TextBox 9">
            <a:extLst>
              <a:ext uri="{FF2B5EF4-FFF2-40B4-BE49-F238E27FC236}">
                <a16:creationId xmlns:a16="http://schemas.microsoft.com/office/drawing/2014/main" id="{ED6AB609-4DBC-4041-8E45-D7BB642149F7}"/>
              </a:ext>
            </a:extLst>
          </p:cNvPr>
          <p:cNvSpPr txBox="1"/>
          <p:nvPr/>
        </p:nvSpPr>
        <p:spPr>
          <a:xfrm>
            <a:off x="190224" y="5647313"/>
            <a:ext cx="3097464"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11" name="TextBox 10">
            <a:extLst>
              <a:ext uri="{FF2B5EF4-FFF2-40B4-BE49-F238E27FC236}">
                <a16:creationId xmlns:a16="http://schemas.microsoft.com/office/drawing/2014/main" id="{886CB166-697D-4944-9E10-3B12164A2756}"/>
              </a:ext>
            </a:extLst>
          </p:cNvPr>
          <p:cNvSpPr txBox="1"/>
          <p:nvPr/>
        </p:nvSpPr>
        <p:spPr>
          <a:xfrm>
            <a:off x="6209567" y="5647313"/>
            <a:ext cx="3097464"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475900113"/>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a:solidFill>
                  <a:srgbClr val="0077AA"/>
                </a:solidFill>
                <a:latin typeface="Segoe UI Semilight" panose="020B0402040204020203" pitchFamily="34" charset="0"/>
                <a:cs typeface="Segoe UI Semilight" panose="020B0402040204020203" pitchFamily="34" charset="0"/>
              </a:rPr>
              <a:t>DROP TRIGGER IF EXISTS</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a:solidFill>
                  <a:srgbClr val="0077AA"/>
                </a:solidFill>
                <a:latin typeface="Segoe UI Semilight" panose="020B0402040204020203" pitchFamily="34" charset="0"/>
                <a:cs typeface="Segoe UI Semilight" panose="020B0402040204020203" pitchFamily="34" charset="0"/>
              </a:rPr>
              <a:t>CREATE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TRIGGER</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a:solidFill>
                  <a:srgbClr val="0077AA"/>
                </a:solidFill>
                <a:latin typeface="Segoe UI Semilight" panose="020B0402040204020203" pitchFamily="34" charset="0"/>
                <a:cs typeface="Segoe UI Semilight" panose="020B0402040204020203" pitchFamily="34" charset="0"/>
              </a:rPr>
              <a:t>BEFORE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INSERT</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ON</a:t>
            </a:r>
            <a:r>
              <a:rPr lang="en-IN">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a:solidFill>
                  <a:srgbClr val="0077AA"/>
                </a:solidFill>
                <a:latin typeface="Segoe UI Semilight" panose="020B0402040204020203" pitchFamily="34" charset="0"/>
                <a:cs typeface="Segoe UI Semilight" panose="020B0402040204020203" pitchFamily="34" charset="0"/>
              </a:rPr>
              <a:t>FOR</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EACH</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ROW</a:t>
            </a:r>
          </a:p>
          <a:p>
            <a:pPr marL="261938"/>
            <a:r>
              <a:rPr lang="en-IN">
                <a:solidFill>
                  <a:srgbClr val="0077AA"/>
                </a:solidFill>
                <a:latin typeface="Segoe UI Semilight" panose="020B0402040204020203" pitchFamily="34" charset="0"/>
                <a:cs typeface="Segoe UI Semilight" panose="020B0402040204020203" pitchFamily="34" charset="0"/>
              </a:rPr>
              <a:t>begin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a:latin typeface="Segoe UI Semilight" panose="020B0402040204020203" pitchFamily="34" charset="0"/>
                <a:cs typeface="Segoe UI Semilight" panose="020B0402040204020203" pitchFamily="34" charset="0"/>
              </a:rPr>
              <a:t>then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a:solidFill>
                  <a:srgbClr val="669900"/>
                </a:solidFill>
                <a:latin typeface="Segoe UI Semilight" panose="020B0402040204020203" pitchFamily="34" charset="0"/>
                <a:cs typeface="Segoe UI Semilight" panose="020B0402040204020203" pitchFamily="34" charset="0"/>
              </a:rPr>
              <a:t>'42000'</a:t>
            </a:r>
            <a:r>
              <a:rPr lang="en-IN">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a:solidFill>
                  <a:srgbClr val="669900"/>
                </a:solidFill>
                <a:latin typeface="Segoe UI Semilight" panose="020B0402040204020203" pitchFamily="34" charset="0"/>
                <a:cs typeface="Segoe UI Semilight" panose="020B0402040204020203" pitchFamily="34" charset="0"/>
              </a:rPr>
              <a:t>'Invalid department number'</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end</a:t>
            </a:r>
            <a:r>
              <a:rPr lang="en-IN">
                <a:solidFill>
                  <a:srgbClr val="0077AA"/>
                </a:solidFill>
                <a:latin typeface="Segoe UI Semilight" panose="020B04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solidFill>
                  <a:srgbClr val="0077AA"/>
                </a:solidFill>
                <a:latin typeface="Segoe UI Semilight" panose="020B0402040204020203" pitchFamily="34" charset="0"/>
                <a:cs typeface="Segoe UI Semilight" panose="020B0402040204020203" pitchFamily="34" charset="0"/>
              </a:rPr>
              <a:t>end</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09263262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NEW.customerID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itemID INTO x FROM item WHERE itemID = NEW.itemID;</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itemid_primarykey;</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itemid_primarykey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NEW.itemid;</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The </a:t>
            </a:r>
            <a:r>
              <a:rPr lang="en-US" sz="2000" b="1" i="0" dirty="0">
                <a:solidFill>
                  <a:srgbClr val="222222"/>
                </a:solidFill>
                <a:effectLst/>
                <a:latin typeface="Palatino Linotype" panose="02040502050505030304" pitchFamily="18" charset="0"/>
              </a:rPr>
              <a:t>degree of relationship</a:t>
            </a:r>
            <a:r>
              <a:rPr lang="en-US" sz="2000" b="0" i="0" dirty="0">
                <a:solidFill>
                  <a:srgbClr val="222222"/>
                </a:solidFill>
                <a:effectLst/>
                <a:latin typeface="Palatino Linotype" panose="02040502050505030304" pitchFamily="18" charset="0"/>
              </a:rPr>
              <a:t> can be defined as the number of occurrences in one entity that is associated with the number of occurrences in another entity.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810628409"/>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_isactive);</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438967"/>
            <a:ext cx="9614812"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695400" y="1174532"/>
            <a:ext cx="6410934" cy="46166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spTree>
    <p:extLst>
      <p:ext uri="{BB962C8B-B14F-4D97-AF65-F5344CB8AC3E}">
        <p14:creationId xmlns:p14="http://schemas.microsoft.com/office/powerpoint/2010/main" val="2898376237"/>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6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2031325"/>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c1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c1)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a:p>
            <a:endParaRPr lang="en-US"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 := @cnt1+1 R1, duplicate.</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@cnt1:=0</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t2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t2.R1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@cnt := @cnt+1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R1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@cnt:=0</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t4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p:txBody>
      </p:sp>
      <p:sp>
        <p:nvSpPr>
          <p:cNvPr id="6" name="Rectangle 5"/>
          <p:cNvSpPr/>
          <p:nvPr/>
        </p:nvSpPr>
        <p:spPr>
          <a:xfrm>
            <a:off x="335360" y="477280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7. TODO</a:t>
            </a:r>
            <a:endParaRPr lang="en-IN" sz="2000" dirty="0">
              <a:latin typeface="Calibri" panose="020F0502020204030204" pitchFamily="34" charset="0"/>
              <a:cs typeface="Calibri" panose="020F0502020204030204" pitchFamily="34" charset="0"/>
            </a:endParaRPr>
          </a:p>
        </p:txBody>
      </p:sp>
      <p:sp>
        <p:nvSpPr>
          <p:cNvPr id="7" name="Rectangle 6"/>
          <p:cNvSpPr/>
          <p:nvPr/>
        </p:nvSpPr>
        <p:spPr>
          <a:xfrm>
            <a:off x="335360" y="517291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TODO</a:t>
            </a:r>
            <a:endParaRPr lang="en-IN" sz="2000" dirty="0">
              <a:latin typeface="Calibri" panose="020F0502020204030204" pitchFamily="34" charset="0"/>
              <a:cs typeface="Calibri" panose="020F0502020204030204" pitchFamily="34" charset="0"/>
            </a:endParaRPr>
          </a:p>
        </p:txBody>
      </p:sp>
      <p:sp>
        <p:nvSpPr>
          <p:cNvPr id="8" name="Rectangle 7"/>
          <p:cNvSpPr/>
          <p:nvPr/>
        </p:nvSpPr>
        <p:spPr>
          <a:xfrm>
            <a:off x="335360" y="550910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9. TODO</a:t>
            </a:r>
            <a:endParaRPr lang="en-IN" sz="2000" dirty="0">
              <a:latin typeface="Calibri" panose="020F0502020204030204" pitchFamily="34" charset="0"/>
              <a:cs typeface="Calibri" panose="020F0502020204030204" pitchFamily="34" charset="0"/>
            </a:endParaRPr>
          </a:p>
        </p:txBody>
      </p:sp>
      <p:sp>
        <p:nvSpPr>
          <p:cNvPr id="10" name="Rectangle 9"/>
          <p:cNvSpPr/>
          <p:nvPr/>
        </p:nvSpPr>
        <p:spPr>
          <a:xfrm>
            <a:off x="335360" y="590921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10. TODO</a:t>
            </a:r>
            <a:endParaRPr lang="en-IN" sz="2000" dirty="0">
              <a:latin typeface="Calibri" panose="020F050202020403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a:solidFill>
                  <a:srgbClr val="A67F59"/>
                </a:solidFill>
                <a:latin typeface="Liberation Mono"/>
              </a:rPr>
              <a:t>*</a:t>
            </a:r>
            <a:r>
              <a:rPr lang="en-US">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Tree>
    <p:extLst>
      <p:ext uri="{BB962C8B-B14F-4D97-AF65-F5344CB8AC3E}">
        <p14:creationId xmlns:p14="http://schemas.microsoft.com/office/powerpoint/2010/main" val="2778608303"/>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263352" y="3933056"/>
            <a:ext cx="11665296" cy="892552"/>
          </a:xfrm>
          <a:prstGeom prst="rect">
            <a:avLst/>
          </a:prstGeom>
          <a:noFill/>
        </p:spPr>
        <p:txBody>
          <a:bodyPr wrap="square">
            <a:spAutoFit/>
          </a:bodyPr>
          <a:lstStyle/>
          <a:p>
            <a:r>
              <a:rPr lang="en-IN" sz="2400" b="0" i="0" dirty="0">
                <a:effectLst/>
                <a:latin typeface="NexusSans"/>
              </a:rPr>
              <a:t>Binary Numbers</a:t>
            </a:r>
          </a:p>
          <a:p>
            <a:endParaRPr lang="en-US" sz="800" b="0" i="0" dirty="0">
              <a:solidFill>
                <a:srgbClr val="2E2E2E"/>
              </a:solidFill>
              <a:effectLst/>
              <a:latin typeface="NexusSans"/>
            </a:endParaRPr>
          </a:p>
          <a:p>
            <a:r>
              <a:rPr lang="en-US" sz="2000" b="0" i="0" dirty="0">
                <a:solidFill>
                  <a:srgbClr val="2E2E2E"/>
                </a:solidFill>
                <a:effectLst/>
                <a:latin typeface="NexusSans"/>
              </a:rPr>
              <a:t>1, 2, 4, 8, 16, 32, 64, 128, 256, 512, 1024, 2048, 4096, 8192, 16384, 32768, 65536, and so on.</a:t>
            </a:r>
            <a:endParaRPr lang="en-IN" sz="2000" dirty="0"/>
          </a:p>
        </p:txBody>
      </p:sp>
    </p:spTree>
    <p:extLst>
      <p:ext uri="{BB962C8B-B14F-4D97-AF65-F5344CB8AC3E}">
        <p14:creationId xmlns:p14="http://schemas.microsoft.com/office/powerpoint/2010/main" val="1802076133"/>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25B7A9B-57E0-09B0-5B92-4F110D809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344" y="122464"/>
            <a:ext cx="6616990" cy="3810592"/>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Databases: Converting weak entity in ER diagram to RDBMS relation">
            <a:extLst>
              <a:ext uri="{FF2B5EF4-FFF2-40B4-BE49-F238E27FC236}">
                <a16:creationId xmlns:a16="http://schemas.microsoft.com/office/drawing/2014/main" id="{C6914BAC-6A33-1CBE-8369-6C42550C90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76120" y="260648"/>
            <a:ext cx="4187180" cy="292182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Explain Weak entity set with suitable example.">
            <a:extLst>
              <a:ext uri="{FF2B5EF4-FFF2-40B4-BE49-F238E27FC236}">
                <a16:creationId xmlns:a16="http://schemas.microsoft.com/office/drawing/2014/main" id="{0A34147D-2DAC-DD7B-6355-59BA4F67ECD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51984" y="3933056"/>
            <a:ext cx="5915025" cy="2667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79031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4928483"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77AA"/>
                </a:solidFill>
                <a:latin typeface="Liberation Mono"/>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5895478" y="533986"/>
            <a:ext cx="5773426" cy="4221911"/>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Tree>
    <p:extLst>
      <p:ext uri="{BB962C8B-B14F-4D97-AF65-F5344CB8AC3E}">
        <p14:creationId xmlns:p14="http://schemas.microsoft.com/office/powerpoint/2010/main" val="262161333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VARCHAR(20)</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customer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 name="Rectangle 9"/>
          <p:cNvSpPr/>
          <p:nvPr/>
        </p:nvSpPr>
        <p:spPr>
          <a:xfrm>
            <a:off x="5354642" y="629363"/>
            <a:ext cx="6092825" cy="2585323"/>
          </a:xfrm>
          <a:prstGeom prst="rect">
            <a:avLst/>
          </a:prstGeom>
        </p:spPr>
        <p:txBody>
          <a:bodyPr>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invoice_items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NOT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NULL</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itemNumber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itenName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itemQuantity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itemRate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invoice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5" name="Picture 4">
            <a:extLst>
              <a:ext uri="{FF2B5EF4-FFF2-40B4-BE49-F238E27FC236}">
                <a16:creationId xmlns:a16="http://schemas.microsoft.com/office/drawing/2014/main" id="{5189124E-710F-4FEC-A478-4861511D7C53}"/>
              </a:ext>
            </a:extLst>
          </p:cNvPr>
          <p:cNvPicPr>
            <a:picLocks noChangeAspect="1"/>
          </p:cNvPicPr>
          <p:nvPr/>
        </p:nvPicPr>
        <p:blipFill>
          <a:blip r:embed="rId3"/>
          <a:stretch>
            <a:fillRect/>
          </a:stretch>
        </p:blipFill>
        <p:spPr>
          <a:xfrm>
            <a:off x="5951984" y="3214686"/>
            <a:ext cx="5136102" cy="2258875"/>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4"/>
          <a:stretch>
            <a:fillRect/>
          </a:stretch>
        </p:blipFill>
        <p:spPr>
          <a:xfrm>
            <a:off x="1103914" y="3573016"/>
            <a:ext cx="3839958" cy="3273892"/>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4" y="781746"/>
            <a:ext cx="8839199" cy="3539430"/>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login</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pic>
        <p:nvPicPr>
          <p:cNvPr id="6" name="Picture 5">
            <a:extLst>
              <a:ext uri="{FF2B5EF4-FFF2-40B4-BE49-F238E27FC236}">
                <a16:creationId xmlns:a16="http://schemas.microsoft.com/office/drawing/2014/main" id="{A64F7749-1BCD-4EE4-805A-7C5EFF49D9AE}"/>
              </a:ext>
            </a:extLst>
          </p:cNvPr>
          <p:cNvPicPr>
            <a:picLocks noChangeAspect="1"/>
          </p:cNvPicPr>
          <p:nvPr/>
        </p:nvPicPr>
        <p:blipFill>
          <a:blip r:embed="rId2"/>
          <a:stretch>
            <a:fillRect/>
          </a:stretch>
        </p:blipFill>
        <p:spPr>
          <a:xfrm>
            <a:off x="5375920" y="2176590"/>
            <a:ext cx="5760640" cy="4289172"/>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6" y="620688"/>
            <a:ext cx="10009112" cy="553997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fk_blog_has_comments_blog</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fk_blog_has_comments_comments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16189564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264114"/>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Schema?</a:t>
            </a:r>
          </a:p>
        </p:txBody>
      </p:sp>
    </p:spTree>
    <p:extLst>
      <p:ext uri="{BB962C8B-B14F-4D97-AF65-F5344CB8AC3E}">
        <p14:creationId xmlns:p14="http://schemas.microsoft.com/office/powerpoint/2010/main" val="151661684"/>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407368" y="1602940"/>
            <a:ext cx="11377264" cy="10156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IN" sz="2000" dirty="0">
                <a:latin typeface="Arial" pitchFamily="34" charset="0"/>
                <a:ea typeface="Arial Unicode MS" pitchFamily="34" charset="-128"/>
                <a:cs typeface="Arial" pitchFamily="34" charset="0"/>
              </a:rPr>
              <a:t>A schema is a collection of database objects associated with one particular database username. This username is called the schema owner, or the owner of the related group of objects. You may have one or multiple schemas in a database.</a:t>
            </a:r>
            <a:endParaRPr lang="en-US" sz="2000" dirty="0">
              <a:latin typeface="Arial" pitchFamily="34" charset="0"/>
              <a:cs typeface="Arial" pitchFamily="34" charset="0"/>
            </a:endParaRP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schema?</a:t>
            </a:r>
          </a:p>
        </p:txBody>
      </p:sp>
    </p:spTree>
    <p:extLst>
      <p:ext uri="{BB962C8B-B14F-4D97-AF65-F5344CB8AC3E}">
        <p14:creationId xmlns:p14="http://schemas.microsoft.com/office/powerpoint/2010/main" val="2318274605"/>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6232441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3664786" cy="369332"/>
          </a:xfrm>
          <a:prstGeom prst="rect">
            <a:avLst/>
          </a:prstGeom>
          <a:noFill/>
        </p:spPr>
        <p:txBody>
          <a:bodyPr wrap="none" rtlCol="0">
            <a:spAutoFit/>
          </a:bodyPr>
          <a:lstStyle/>
          <a:p>
            <a:r>
              <a:rPr lang="en-IN"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72924" y="151958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45152</TotalTime>
  <Words>67703</Words>
  <Application>Microsoft Office PowerPoint</Application>
  <PresentationFormat>Widescreen</PresentationFormat>
  <Paragraphs>8504</Paragraphs>
  <Slides>677</Slides>
  <Notes>38</Notes>
  <HiddenSlides>127</HiddenSlides>
  <MMClips>0</MMClips>
  <ScaleCrop>false</ScaleCrop>
  <HeadingPairs>
    <vt:vector size="6" baseType="variant">
      <vt:variant>
        <vt:lpstr>Fonts Used</vt:lpstr>
      </vt:variant>
      <vt:variant>
        <vt:i4>43</vt:i4>
      </vt:variant>
      <vt:variant>
        <vt:lpstr>Theme</vt:lpstr>
      </vt:variant>
      <vt:variant>
        <vt:i4>1</vt:i4>
      </vt:variant>
      <vt:variant>
        <vt:lpstr>Slide Titles</vt:lpstr>
      </vt:variant>
      <vt:variant>
        <vt:i4>677</vt:i4>
      </vt:variant>
    </vt:vector>
  </HeadingPairs>
  <TitlesOfParts>
    <vt:vector size="721"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Helvetica</vt:lpstr>
      <vt:lpstr>Helvetica Neue</vt:lpstr>
      <vt:lpstr>inherit</vt:lpstr>
      <vt:lpstr>inter-regular</vt:lpstr>
      <vt:lpstr>inter-regular</vt:lpstr>
      <vt:lpstr>Leelawadee UI Semilight</vt:lpstr>
      <vt:lpstr>Liberation Mono</vt:lpstr>
      <vt:lpstr>Monotype Sorts</vt:lpstr>
      <vt:lpstr>NexusSans</vt:lpstr>
      <vt:lpstr>open sans</vt:lpstr>
      <vt:lpstr>open sans</vt:lpstr>
      <vt:lpstr>open sans</vt:lpstr>
      <vt:lpstr>Open Sans Light</vt:lpstr>
      <vt:lpstr>OracleSansVF</vt:lpstr>
      <vt:lpstr>Palatino Linotype</vt:lpstr>
      <vt:lpstr>Roboto</vt:lpstr>
      <vt:lpstr>Segoe Print</vt:lpstr>
      <vt:lpstr>Segoe UI</vt:lpstr>
      <vt:lpstr>Segoe UI Light</vt:lpstr>
      <vt:lpstr>Segoe UI Semilight</vt:lpstr>
      <vt:lpstr>Source Code Pro</vt:lpstr>
      <vt:lpstr>Symbol</vt:lpstr>
      <vt:lpstr>Times New Roman</vt:lpstr>
      <vt:lpstr>Verdana</vt:lpstr>
      <vt:lpstr>Verdana</vt:lpstr>
      <vt:lpstr>Vrinda</vt:lpstr>
      <vt:lpstr>Wingdings</vt:lpstr>
      <vt:lpstr>Wingdings 3</vt:lpstr>
      <vt:lpstr>Work Sans</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saleel.bagde@hotmail.com</cp:lastModifiedBy>
  <cp:revision>10454</cp:revision>
  <dcterms:created xsi:type="dcterms:W3CDTF">2015-10-09T06:09:34Z</dcterms:created>
  <dcterms:modified xsi:type="dcterms:W3CDTF">2022-09-22T05:28:49Z</dcterms:modified>
</cp:coreProperties>
</file>